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4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5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04" r:id="rId5"/>
    <p:sldMasterId id="2147484428" r:id="rId6"/>
    <p:sldMasterId id="2147484455" r:id="rId7"/>
    <p:sldMasterId id="2147484479" r:id="rId8"/>
    <p:sldMasterId id="2147484492" r:id="rId9"/>
  </p:sldMasterIdLst>
  <p:notesMasterIdLst>
    <p:notesMasterId r:id="rId49"/>
  </p:notesMasterIdLst>
  <p:handoutMasterIdLst>
    <p:handoutMasterId r:id="rId50"/>
  </p:handoutMasterIdLst>
  <p:sldIdLst>
    <p:sldId id="1393" r:id="rId10"/>
    <p:sldId id="257" r:id="rId11"/>
    <p:sldId id="1518" r:id="rId12"/>
    <p:sldId id="1803" r:id="rId13"/>
    <p:sldId id="1805" r:id="rId14"/>
    <p:sldId id="1685" r:id="rId15"/>
    <p:sldId id="1724" r:id="rId16"/>
    <p:sldId id="1728" r:id="rId17"/>
    <p:sldId id="1727" r:id="rId18"/>
    <p:sldId id="1686" r:id="rId19"/>
    <p:sldId id="1725" r:id="rId20"/>
    <p:sldId id="1802" r:id="rId21"/>
    <p:sldId id="1726" r:id="rId22"/>
    <p:sldId id="1806" r:id="rId23"/>
    <p:sldId id="1729" r:id="rId24"/>
    <p:sldId id="1804" r:id="rId25"/>
    <p:sldId id="1684" r:id="rId26"/>
    <p:sldId id="1721" r:id="rId27"/>
    <p:sldId id="1707" r:id="rId28"/>
    <p:sldId id="1706" r:id="rId29"/>
    <p:sldId id="1709" r:id="rId30"/>
    <p:sldId id="1714" r:id="rId31"/>
    <p:sldId id="1715" r:id="rId32"/>
    <p:sldId id="1716" r:id="rId33"/>
    <p:sldId id="1807" r:id="rId34"/>
    <p:sldId id="1708" r:id="rId35"/>
    <p:sldId id="1731" r:id="rId36"/>
    <p:sldId id="1717" r:id="rId37"/>
    <p:sldId id="1810" r:id="rId38"/>
    <p:sldId id="1730" r:id="rId39"/>
    <p:sldId id="1808" r:id="rId40"/>
    <p:sldId id="1809" r:id="rId41"/>
    <p:sldId id="1812" r:id="rId42"/>
    <p:sldId id="1732" r:id="rId43"/>
    <p:sldId id="1733" r:id="rId44"/>
    <p:sldId id="1814" r:id="rId45"/>
    <p:sldId id="1813" r:id="rId46"/>
    <p:sldId id="1811" r:id="rId47"/>
    <p:sldId id="292" r:id="rId4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393"/>
            <p14:sldId id="257"/>
            <p14:sldId id="1518"/>
            <p14:sldId id="1803"/>
            <p14:sldId id="1805"/>
            <p14:sldId id="1685"/>
            <p14:sldId id="1724"/>
            <p14:sldId id="1728"/>
            <p14:sldId id="1727"/>
            <p14:sldId id="1686"/>
            <p14:sldId id="1725"/>
            <p14:sldId id="1802"/>
            <p14:sldId id="1726"/>
            <p14:sldId id="1806"/>
            <p14:sldId id="1729"/>
            <p14:sldId id="1804"/>
            <p14:sldId id="1684"/>
            <p14:sldId id="1721"/>
            <p14:sldId id="1707"/>
            <p14:sldId id="1706"/>
            <p14:sldId id="1709"/>
            <p14:sldId id="1714"/>
            <p14:sldId id="1715"/>
            <p14:sldId id="1716"/>
            <p14:sldId id="1807"/>
            <p14:sldId id="1708"/>
            <p14:sldId id="1731"/>
            <p14:sldId id="1717"/>
            <p14:sldId id="1810"/>
            <p14:sldId id="1730"/>
            <p14:sldId id="1808"/>
            <p14:sldId id="1809"/>
            <p14:sldId id="1812"/>
            <p14:sldId id="1732"/>
            <p14:sldId id="1733"/>
            <p14:sldId id="1814"/>
            <p14:sldId id="1813"/>
            <p14:sldId id="1811"/>
            <p14:sldId id="292"/>
          </p14:sldIdLst>
        </p14:section>
        <p14:section name="Finalizando" id="{CF622469-3E87-46BA-8ED6-912C47B00EF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EAEAEA"/>
    <a:srgbClr val="F8F8F8"/>
    <a:srgbClr val="FFFFCC"/>
    <a:srgbClr val="CCECFF"/>
    <a:srgbClr val="3366CC"/>
    <a:srgbClr val="008080"/>
    <a:srgbClr val="FFFBD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9472" autoAdjust="0"/>
  </p:normalViewPr>
  <p:slideViewPr>
    <p:cSldViewPr>
      <p:cViewPr varScale="1">
        <p:scale>
          <a:sx n="105" d="100"/>
          <a:sy n="105" d="100"/>
        </p:scale>
        <p:origin x="564" y="96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52"/>
    </p:cViewPr>
  </p:sorterViewPr>
  <p:notesViewPr>
    <p:cSldViewPr showGuides="1">
      <p:cViewPr varScale="1">
        <p:scale>
          <a:sx n="83" d="100"/>
          <a:sy n="83" d="100"/>
        </p:scale>
        <p:origin x="23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8" Type="http://schemas.openxmlformats.org/officeDocument/2006/relationships/slideMaster" Target="slideMasters/slideMaster5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10/4/2025 8:35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10/4/2025 8:35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8:35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8:35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524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8:35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50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8:35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233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8:35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588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8:35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306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8:35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675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8:35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78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8:35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088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8:35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7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8:35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21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8:35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471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8:35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379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8:35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819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8:35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403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8:35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811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8:35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85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8:35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34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8:35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44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8:35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42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8:35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065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8:35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95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8:35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01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10/4/2025 8:35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587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ayout Personalizado">
  <p:cSld name="2_Layout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592461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83DB5D-4045-07C8-2C55-790AE451D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991B53-0BF4-D4C6-77D3-00C3F7842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5EBEF5-190C-C526-A467-F6F94A521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7ABBA9-1EA2-310F-F33E-C7357C1D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25AE56-DF03-FF47-B07E-FB234DC20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937197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CBF8BA-56FC-3065-66F0-ADA09802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B023C7-5720-6AAC-125D-74D5C90D3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EE85DC-EC66-4573-CCF5-3E78A666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669C46-1C86-D406-62E2-367EC924E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13C2C7-27FE-6ADD-3F70-0AECD3DC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60433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F8E556-4831-586F-E2FC-3AAF059A1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4DB360-338A-7222-7143-6EBB8527B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E3E246-280A-22B9-68D7-168AB2ED3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E78E89-E8CE-5BE6-4EF4-26665A73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5FB364-04F6-D7EA-FFAA-553BB2B4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569928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1712C-FFD4-2124-95B9-6CD283D17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25D5A-6D09-55E3-250F-D027C60E7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30769FA-2000-5937-CC42-36DE07EEE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76753C9-7BD9-B545-D87A-952D09C52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F45C884-DDA1-D58D-9E55-6AB638FA5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325A62-1179-F4CB-6826-7AE487E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1362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AB757D-597A-DF44-D29F-54E549BA0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C6DFDE-B76C-491B-E59B-5F3DD3406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28DEFE3-C714-5083-CFB6-86A6CC42A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73FBE9-6418-E17D-D844-2F0720899D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AB6437A-2AA6-D8AC-D1A2-55ACE15F0E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845CCA3-8C53-3426-12FA-100A8DDCE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D0C4360-E099-D9DB-4250-FB7D53918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A90E4BE-E540-1918-E01D-9CEC727B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532125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D28773-9EFF-5257-053B-3A706E13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141F1CA-E1CD-420A-B5B9-BB0A0ECE9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7F751FC-5AA4-0E98-EB2B-862C9A1AE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9FCCF4E-0911-AB73-2748-9F1209518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505908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BF40FEB-E080-7DCB-A075-2F27C72A7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F5FEA77-896E-0F62-C11C-97F760FE1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BFE72E9-F7FA-5115-8C2C-9D7793F24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940001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689A23-855A-7707-AF71-125163F76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BCA721-E3A0-E2E8-8036-540FF5C50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4A5BC6F-F05F-DB8F-F197-93C7E2117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B6908F3-5179-8127-57E7-D8121018B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72BBCC-A93B-0F38-9583-578E9510A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EEBF87A-EABF-D197-281F-41E8E35C3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366531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85D663-1030-DB21-EEE9-9C1E22A1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43DF77C-2FB9-0EC8-B1C9-A6416ED39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87B8A69-C259-ABF6-701E-2D99F7705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9525939-F458-03C4-885D-9E08E95C5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C15598-E39D-9567-0383-7FEC2D0B9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00CCA6-673B-9336-ACC8-BEE7831B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251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2C4AE-13A7-A112-3036-D665DF2D1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0D3A74F-F3C0-2A6B-1443-C63B1F5A1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F1486B-2BEE-3BE2-CE2F-C53D7E007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439191-CBB1-F098-B38B-4EF5F3EE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A6969B-B4F4-5777-A933-282B9B94E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41537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74CB33B-1AF7-FB2E-D8A8-7AA632888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9492F98-E76D-8C06-C29D-DD10BCEC9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CF7C7D-ADCE-1DDB-F55D-3509D7CD5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EF2A8F-112F-6426-0B57-0DF0B6FF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610C07-CFE9-0A81-A8CA-AFDB4BF09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573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1009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30022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aspnetConference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‬</a:t>
            </a:r>
          </a:p>
        </p:txBody>
      </p:sp>
    </p:spTree>
    <p:extLst>
      <p:ext uri="{BB962C8B-B14F-4D97-AF65-F5344CB8AC3E}">
        <p14:creationId xmlns:p14="http://schemas.microsoft.com/office/powerpoint/2010/main" val="234274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3750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1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0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2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19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6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24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888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740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245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22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5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78516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6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4782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2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70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9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8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8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983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2279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3179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77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73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29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8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3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905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0993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72E4-1EB3-4AD0-8A8C-9ACF3E188437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7ADA7-AC71-4BF6-BCA0-0FC767D289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8979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4929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89039" y="2125663"/>
            <a:ext cx="10058400" cy="91281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88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19607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7126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71038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41863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87067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77220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42498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24707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956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04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825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98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2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92327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5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69321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455488" y="3147195"/>
            <a:ext cx="11488710" cy="33705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592845" y="1040745"/>
            <a:ext cx="11213993" cy="1504377"/>
          </a:xfrm>
          <a:effectLst/>
        </p:spPr>
        <p:txBody>
          <a:bodyPr rtlCol="0" anchor="b">
            <a:normAutofit/>
          </a:bodyPr>
          <a:lstStyle>
            <a:lvl1pPr>
              <a:defRPr sz="3672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92848" y="2545123"/>
            <a:ext cx="11213990" cy="602073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32" cap="all">
                <a:solidFill>
                  <a:schemeClr val="accent2"/>
                </a:solidFill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758466" y="6074709"/>
            <a:ext cx="2901844" cy="372394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AF5B136-74F1-42D3-987D-A097EEF8F2FE}" type="datetime1">
              <a:rPr lang="pt-BR" noProof="0" smtClean="0"/>
              <a:t>04/10/2025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592846" y="6070296"/>
            <a:ext cx="7055914" cy="372394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770016" y="6074709"/>
            <a:ext cx="1036822" cy="372394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00510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449115" y="626638"/>
            <a:ext cx="11536114" cy="12129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sz="1836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92846" y="716134"/>
            <a:ext cx="11250783" cy="103398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92847" y="2223905"/>
            <a:ext cx="11250782" cy="3751528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4AF3F4-81C7-4F15-8991-6D0E8D06651A}" type="datetime1">
              <a:rPr lang="pt-BR" noProof="0" smtClean="0"/>
              <a:t>04/10/2025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770016" y="6074709"/>
            <a:ext cx="1073613" cy="372394"/>
          </a:xfrm>
        </p:spPr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9813542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56797" y="5244338"/>
            <a:ext cx="11517265" cy="12838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92848" y="3104507"/>
            <a:ext cx="11250782" cy="1527318"/>
          </a:xfrm>
        </p:spPr>
        <p:txBody>
          <a:bodyPr rtlCol="0" anchor="b">
            <a:normAutofit/>
          </a:bodyPr>
          <a:lstStyle>
            <a:lvl1pPr algn="l">
              <a:defRPr sz="3672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592847" y="4631825"/>
            <a:ext cx="11250782" cy="61251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36" cap="all">
                <a:solidFill>
                  <a:schemeClr val="accent2"/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E2946E4-8964-43BF-B1D5-4261B83248E5}" type="datetime1">
              <a:rPr lang="pt-BR" noProof="0" smtClean="0"/>
              <a:t>04/10/2025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1874571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54925" y="618629"/>
            <a:ext cx="11526625" cy="12838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92847" y="744184"/>
            <a:ext cx="11250783" cy="1008007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592847" y="2272357"/>
            <a:ext cx="5531120" cy="3705372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312508" y="2272357"/>
            <a:ext cx="5531122" cy="3705372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C9F420-083C-437A-9265-7F13EB97C6A2}" type="datetime1">
              <a:rPr lang="pt-BR" noProof="0" smtClean="0"/>
              <a:t>04/10/2025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018312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>
            <a:spLocks noChangeAspect="1"/>
          </p:cNvSpPr>
          <p:nvPr/>
        </p:nvSpPr>
        <p:spPr>
          <a:xfrm>
            <a:off x="454925" y="618629"/>
            <a:ext cx="11526625" cy="12838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 hasCustomPrompt="1"/>
          </p:nvPr>
        </p:nvSpPr>
        <p:spPr>
          <a:xfrm>
            <a:off x="592847" y="744184"/>
            <a:ext cx="11250783" cy="1008007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05010" y="2295702"/>
            <a:ext cx="5189081" cy="546675"/>
          </a:xfrm>
        </p:spPr>
        <p:txBody>
          <a:bodyPr rtlCol="0" anchor="b">
            <a:noAutofit/>
          </a:bodyPr>
          <a:lstStyle>
            <a:lvl1pPr marL="0" indent="0">
              <a:buNone/>
              <a:defRPr sz="2244" b="0">
                <a:solidFill>
                  <a:schemeClr val="accent2"/>
                </a:solidFill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92848" y="2984303"/>
            <a:ext cx="5501243" cy="2993427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654550" y="2295702"/>
            <a:ext cx="5189079" cy="564389"/>
          </a:xfrm>
        </p:spPr>
        <p:txBody>
          <a:bodyPr rtlCol="0" anchor="b">
            <a:noAutofit/>
          </a:bodyPr>
          <a:lstStyle>
            <a:lvl1pPr marL="0" indent="0">
              <a:buNone/>
              <a:defRPr sz="2244" b="0">
                <a:solidFill>
                  <a:schemeClr val="accent2"/>
                </a:solidFill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342387" y="2984303"/>
            <a:ext cx="5501243" cy="2993427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07AF20-ED70-4B21-B799-75BB5818AB43}" type="datetime1">
              <a:rPr lang="pt-BR" noProof="0" smtClean="0"/>
              <a:t>04/10/2025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7053613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33D876-8C34-42FC-BFF7-457557B97BB7}" type="datetime1">
              <a:rPr lang="pt-BR" noProof="0" smtClean="0"/>
              <a:t>04/10/2025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Retângulo 6"/>
          <p:cNvSpPr>
            <a:spLocks noChangeAspect="1"/>
          </p:cNvSpPr>
          <p:nvPr/>
        </p:nvSpPr>
        <p:spPr>
          <a:xfrm>
            <a:off x="449520" y="618629"/>
            <a:ext cx="11526625" cy="12838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587442" y="744184"/>
            <a:ext cx="11250783" cy="1008007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14609563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92437E-206F-4A1C-947F-806A50A40B88}" type="datetime1">
              <a:rPr lang="pt-BR" noProof="0" smtClean="0"/>
              <a:t>04/10/2025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8057120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>
            <a:spLocks noChangeAspect="1"/>
          </p:cNvSpPr>
          <p:nvPr/>
        </p:nvSpPr>
        <p:spPr>
          <a:xfrm>
            <a:off x="456797" y="5244336"/>
            <a:ext cx="11524752" cy="130007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92846" y="5367055"/>
            <a:ext cx="5007890" cy="703240"/>
          </a:xfrm>
        </p:spPr>
        <p:txBody>
          <a:bodyPr rtlCol="0" anchor="ctr"/>
          <a:lstStyle>
            <a:lvl1pPr algn="l">
              <a:defRPr sz="204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56796" y="613168"/>
            <a:ext cx="11519285" cy="4288507"/>
          </a:xfrm>
        </p:spPr>
        <p:txBody>
          <a:bodyPr rtlCol="0" anchor="ctr">
            <a:normAutofit/>
          </a:bodyPr>
          <a:lstStyle>
            <a:lvl1pPr>
              <a:defRPr sz="2040">
                <a:solidFill>
                  <a:schemeClr val="tx2"/>
                </a:solidFill>
              </a:defRPr>
            </a:lvl1pPr>
            <a:lvl2pPr>
              <a:defRPr sz="1836">
                <a:solidFill>
                  <a:schemeClr val="tx2"/>
                </a:solidFill>
              </a:defRPr>
            </a:lvl2pPr>
            <a:lvl3pPr>
              <a:defRPr sz="1632">
                <a:solidFill>
                  <a:schemeClr val="tx2"/>
                </a:solidFill>
              </a:defRPr>
            </a:lvl3pPr>
            <a:lvl4pPr>
              <a:defRPr sz="1428">
                <a:solidFill>
                  <a:schemeClr val="tx2"/>
                </a:solidFill>
              </a:defRPr>
            </a:lvl4pPr>
            <a:lvl5pPr>
              <a:defRPr sz="1428">
                <a:solidFill>
                  <a:schemeClr val="tx2"/>
                </a:solidFill>
              </a:defRPr>
            </a:lvl5pPr>
            <a:lvl6pPr>
              <a:defRPr sz="1428">
                <a:solidFill>
                  <a:schemeClr val="tx2"/>
                </a:solidFill>
              </a:defRPr>
            </a:lvl6pPr>
            <a:lvl7pPr>
              <a:defRPr sz="1428">
                <a:solidFill>
                  <a:schemeClr val="tx2"/>
                </a:solidFill>
              </a:defRPr>
            </a:lvl7pPr>
            <a:lvl8pPr>
              <a:defRPr sz="1428">
                <a:solidFill>
                  <a:schemeClr val="tx2"/>
                </a:solidFill>
              </a:defRPr>
            </a:lvl8pPr>
            <a:lvl9pPr>
              <a:defRPr sz="1428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55939" y="5367055"/>
            <a:ext cx="5987692" cy="703241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22">
                <a:solidFill>
                  <a:schemeClr val="bg1"/>
                </a:solidFill>
              </a:defRPr>
            </a:lvl1pPr>
            <a:lvl2pPr marL="466298" indent="0">
              <a:buNone/>
              <a:defRPr sz="1122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036DDBC-F1EF-4D09-A533-5995BC167053}" type="datetime1">
              <a:rPr lang="pt-BR" noProof="0" smtClean="0"/>
              <a:t>04/10/2025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3639308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92847" y="4786822"/>
            <a:ext cx="11250783" cy="578020"/>
          </a:xfrm>
        </p:spPr>
        <p:txBody>
          <a:bodyPr rtlCol="0" anchor="b">
            <a:normAutofit/>
          </a:bodyPr>
          <a:lstStyle>
            <a:lvl1pPr algn="l">
              <a:defRPr sz="2448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456797" y="611664"/>
            <a:ext cx="11517264" cy="362806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32"/>
            </a:lvl1pPr>
            <a:lvl2pPr marL="466298" indent="0">
              <a:buNone/>
              <a:defRPr sz="1632"/>
            </a:lvl2pPr>
            <a:lvl3pPr marL="932597" indent="0">
              <a:buNone/>
              <a:defRPr sz="1632"/>
            </a:lvl3pPr>
            <a:lvl4pPr marL="1398895" indent="0">
              <a:buNone/>
              <a:defRPr sz="1632"/>
            </a:lvl4pPr>
            <a:lvl5pPr marL="1865193" indent="0">
              <a:buNone/>
              <a:defRPr sz="1632"/>
            </a:lvl5pPr>
            <a:lvl6pPr marL="2331491" indent="0">
              <a:buNone/>
              <a:defRPr sz="1632"/>
            </a:lvl6pPr>
            <a:lvl7pPr marL="2797790" indent="0">
              <a:buNone/>
              <a:defRPr sz="1632"/>
            </a:lvl7pPr>
            <a:lvl8pPr marL="3264088" indent="0">
              <a:buNone/>
              <a:defRPr sz="1632"/>
            </a:lvl8pPr>
            <a:lvl9pPr marL="3730386" indent="0">
              <a:buNone/>
              <a:defRPr sz="1632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92847" y="5364843"/>
            <a:ext cx="11250784" cy="610589"/>
          </a:xfrm>
        </p:spPr>
        <p:txBody>
          <a:bodyPr rtlCol="0">
            <a:normAutofit/>
          </a:bodyPr>
          <a:lstStyle>
            <a:lvl1pPr marL="0" indent="0">
              <a:buNone/>
              <a:defRPr sz="1224"/>
            </a:lvl1pPr>
            <a:lvl2pPr marL="466298" indent="0">
              <a:buNone/>
              <a:defRPr sz="1224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FDDC01-A1CF-4C3A-BE96-FBC60101324D}" type="datetime1">
              <a:rPr lang="pt-BR" noProof="0" smtClean="0"/>
              <a:t>04/10/2025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8608844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9115" y="626638"/>
            <a:ext cx="11536114" cy="12129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592846" y="716134"/>
            <a:ext cx="11250783" cy="103398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29B074-15EB-43FB-8347-3A734D799093}" type="datetime1">
              <a:rPr lang="pt-BR" noProof="0" smtClean="0"/>
              <a:t>04/10/2025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5282784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9016446" y="611664"/>
            <a:ext cx="2965105" cy="5932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16445" y="689178"/>
            <a:ext cx="2044352" cy="5286255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90462" y="689178"/>
            <a:ext cx="8054616" cy="5286255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9174015" y="6074709"/>
            <a:ext cx="1354773" cy="372394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36303E3-8DE9-4C2D-91EE-6F377AE582A8}" type="datetime1">
              <a:rPr lang="pt-BR" noProof="0" smtClean="0"/>
              <a:t>04/10/2025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90462" y="6070296"/>
            <a:ext cx="8054616" cy="372394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656092" y="6074709"/>
            <a:ext cx="1187540" cy="372394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65346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249" r:id="rId12"/>
    <p:sldLayoutId id="2147484301" r:id="rId13"/>
    <p:sldLayoutId id="2147484251" r:id="rId14"/>
    <p:sldLayoutId id="2147484252" r:id="rId15"/>
    <p:sldLayoutId id="2147484257" r:id="rId16"/>
    <p:sldLayoutId id="2147484258" r:id="rId17"/>
    <p:sldLayoutId id="2147484260" r:id="rId18"/>
    <p:sldLayoutId id="2147484299" r:id="rId19"/>
    <p:sldLayoutId id="2147484263" r:id="rId20"/>
    <p:sldLayoutId id="2147484403" r:id="rId21"/>
    <p:sldLayoutId id="2147484477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  <p:sldLayoutId id="2147484417" r:id="rId13"/>
    <p:sldLayoutId id="2147484418" r:id="rId14"/>
    <p:sldLayoutId id="2147484419" r:id="rId15"/>
    <p:sldLayoutId id="2147484420" r:id="rId16"/>
    <p:sldLayoutId id="2147484421" r:id="rId17"/>
    <p:sldLayoutId id="2147484422" r:id="rId18"/>
    <p:sldLayoutId id="2147484423" r:id="rId19"/>
    <p:sldLayoutId id="2147484424" r:id="rId20"/>
    <p:sldLayoutId id="2147484425" r:id="rId21"/>
    <p:sldLayoutId id="214748442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98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93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  <p:sldLayoutId id="2147484467" r:id="rId12"/>
    <p:sldLayoutId id="2147484468" r:id="rId13"/>
    <p:sldLayoutId id="2147484469" r:id="rId14"/>
    <p:sldLayoutId id="2147484470" r:id="rId15"/>
    <p:sldLayoutId id="2147484471" r:id="rId16"/>
    <p:sldLayoutId id="2147484472" r:id="rId17"/>
    <p:sldLayoutId id="2147484473" r:id="rId18"/>
    <p:sldLayoutId id="214748447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92846" y="719161"/>
            <a:ext cx="11250783" cy="1213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92846" y="2382507"/>
            <a:ext cx="11250783" cy="3592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758467" y="6074709"/>
            <a:ext cx="2901843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18">
                <a:solidFill>
                  <a:schemeClr val="accent2"/>
                </a:solidFill>
              </a:defRPr>
            </a:lvl1pPr>
          </a:lstStyle>
          <a:p>
            <a:pPr rtl="0"/>
            <a:fld id="{52266794-2CD5-4ED3-94F8-8B8DC65FDDE3}" type="datetime1">
              <a:rPr lang="pt-BR" noProof="0" smtClean="0"/>
              <a:t>04/10/2025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92846" y="6070296"/>
            <a:ext cx="7055914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18" cap="all">
                <a:solidFill>
                  <a:schemeClr val="accent2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770016" y="6074709"/>
            <a:ext cx="1073615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18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Retângulo 8"/>
          <p:cNvSpPr/>
          <p:nvPr/>
        </p:nvSpPr>
        <p:spPr>
          <a:xfrm>
            <a:off x="455488" y="466302"/>
            <a:ext cx="3777579" cy="968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sz="1836"/>
          </a:p>
        </p:txBody>
      </p:sp>
      <p:sp>
        <p:nvSpPr>
          <p:cNvPr id="10" name="Retângulo 9"/>
          <p:cNvSpPr/>
          <p:nvPr/>
        </p:nvSpPr>
        <p:spPr>
          <a:xfrm>
            <a:off x="8203409" y="462674"/>
            <a:ext cx="3777579" cy="1005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sz="1836"/>
          </a:p>
        </p:txBody>
      </p:sp>
      <p:sp>
        <p:nvSpPr>
          <p:cNvPr id="11" name="Retângulo 10"/>
          <p:cNvSpPr/>
          <p:nvPr/>
        </p:nvSpPr>
        <p:spPr>
          <a:xfrm>
            <a:off x="4326888" y="466302"/>
            <a:ext cx="3777579" cy="9326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sz="1836"/>
          </a:p>
        </p:txBody>
      </p:sp>
    </p:spTree>
    <p:extLst>
      <p:ext uri="{BB962C8B-B14F-4D97-AF65-F5344CB8AC3E}">
        <p14:creationId xmlns:p14="http://schemas.microsoft.com/office/powerpoint/2010/main" val="623396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0" r:id="rId1"/>
    <p:sldLayoutId id="2147484481" r:id="rId2"/>
    <p:sldLayoutId id="2147484482" r:id="rId3"/>
    <p:sldLayoutId id="2147484483" r:id="rId4"/>
    <p:sldLayoutId id="2147484484" r:id="rId5"/>
    <p:sldLayoutId id="2147484485" r:id="rId6"/>
    <p:sldLayoutId id="2147484486" r:id="rId7"/>
    <p:sldLayoutId id="2147484487" r:id="rId8"/>
    <p:sldLayoutId id="2147484488" r:id="rId9"/>
    <p:sldLayoutId id="2147484489" r:id="rId10"/>
    <p:sldLayoutId id="2147484490" r:id="rId11"/>
    <p:sldLayoutId id="2147484491" r:id="rId12"/>
  </p:sldLayoutIdLst>
  <p:hf sldNum="0" hdr="0" ftr="0" dt="0"/>
  <p:txStyles>
    <p:titleStyle>
      <a:lvl1pPr algn="l" defTabSz="466298" rtl="0" eaLnBrk="1" latinLnBrk="0" hangingPunct="1">
        <a:spcBef>
          <a:spcPct val="0"/>
        </a:spcBef>
        <a:buNone/>
        <a:defRPr sz="2856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12089" indent="-312089" algn="l" defTabSz="466298" rtl="0" eaLnBrk="1" latinLnBrk="0" hangingPunct="1">
        <a:spcBef>
          <a:spcPct val="20000"/>
        </a:spcBef>
        <a:spcAft>
          <a:spcPts val="612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36" kern="1200">
          <a:solidFill>
            <a:schemeClr val="tx2"/>
          </a:solidFill>
          <a:latin typeface="+mn-lt"/>
          <a:ea typeface="+mn-ea"/>
          <a:cs typeface="+mn-cs"/>
        </a:defRPr>
      </a:lvl1pPr>
      <a:lvl2pPr marL="642537" indent="-312089" algn="l" defTabSz="466298" rtl="0" eaLnBrk="1" latinLnBrk="0" hangingPunct="1">
        <a:spcBef>
          <a:spcPct val="20000"/>
        </a:spcBef>
        <a:spcAft>
          <a:spcPts val="612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32" kern="1200">
          <a:solidFill>
            <a:schemeClr val="tx2"/>
          </a:solidFill>
          <a:latin typeface="+mn-lt"/>
          <a:ea typeface="+mn-ea"/>
          <a:cs typeface="+mn-cs"/>
        </a:defRPr>
      </a:lvl2pPr>
      <a:lvl3pPr marL="917910" indent="-275373" algn="l" defTabSz="466298" rtl="0" eaLnBrk="1" latinLnBrk="0" hangingPunct="1">
        <a:spcBef>
          <a:spcPct val="20000"/>
        </a:spcBef>
        <a:spcAft>
          <a:spcPts val="612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28" kern="1200">
          <a:solidFill>
            <a:schemeClr val="tx2"/>
          </a:solidFill>
          <a:latin typeface="+mn-lt"/>
          <a:ea typeface="+mn-ea"/>
          <a:cs typeface="+mn-cs"/>
        </a:defRPr>
      </a:lvl3pPr>
      <a:lvl4pPr marL="1266716" indent="-238657" algn="l" defTabSz="466298" rtl="0" eaLnBrk="1" latinLnBrk="0" hangingPunct="1">
        <a:spcBef>
          <a:spcPct val="20000"/>
        </a:spcBef>
        <a:spcAft>
          <a:spcPts val="612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24" kern="1200">
          <a:solidFill>
            <a:schemeClr val="tx2"/>
          </a:solidFill>
          <a:latin typeface="+mn-lt"/>
          <a:ea typeface="+mn-ea"/>
          <a:cs typeface="+mn-cs"/>
        </a:defRPr>
      </a:lvl4pPr>
      <a:lvl5pPr marL="1633880" indent="-238657" algn="l" defTabSz="466298" rtl="0" eaLnBrk="1" latinLnBrk="0" hangingPunct="1">
        <a:spcBef>
          <a:spcPct val="20000"/>
        </a:spcBef>
        <a:spcAft>
          <a:spcPts val="612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24" kern="1200">
          <a:solidFill>
            <a:schemeClr val="tx2"/>
          </a:solidFill>
          <a:latin typeface="+mn-lt"/>
          <a:ea typeface="+mn-ea"/>
          <a:cs typeface="+mn-cs"/>
        </a:defRPr>
      </a:lvl5pPr>
      <a:lvl6pPr marL="1937810" indent="-233149" algn="l" defTabSz="466298" rtl="0" eaLnBrk="1" latinLnBrk="0" hangingPunct="1">
        <a:spcBef>
          <a:spcPct val="20000"/>
        </a:spcBef>
        <a:spcAft>
          <a:spcPts val="612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24" kern="1200">
          <a:solidFill>
            <a:schemeClr val="tx2"/>
          </a:solidFill>
          <a:latin typeface="+mn-lt"/>
          <a:ea typeface="+mn-ea"/>
          <a:cs typeface="+mn-cs"/>
        </a:defRPr>
      </a:lvl6pPr>
      <a:lvl7pPr marL="2243780" indent="-233149" algn="l" defTabSz="466298" rtl="0" eaLnBrk="1" latinLnBrk="0" hangingPunct="1">
        <a:spcBef>
          <a:spcPct val="20000"/>
        </a:spcBef>
        <a:spcAft>
          <a:spcPts val="612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24" kern="1200">
          <a:solidFill>
            <a:schemeClr val="tx2"/>
          </a:solidFill>
          <a:latin typeface="+mn-lt"/>
          <a:ea typeface="+mn-ea"/>
          <a:cs typeface="+mn-cs"/>
        </a:defRPr>
      </a:lvl7pPr>
      <a:lvl8pPr marL="2549750" indent="-233149" algn="l" defTabSz="466298" rtl="0" eaLnBrk="1" latinLnBrk="0" hangingPunct="1">
        <a:spcBef>
          <a:spcPct val="20000"/>
        </a:spcBef>
        <a:spcAft>
          <a:spcPts val="612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24" kern="1200">
          <a:solidFill>
            <a:schemeClr val="tx2"/>
          </a:solidFill>
          <a:latin typeface="+mn-lt"/>
          <a:ea typeface="+mn-ea"/>
          <a:cs typeface="+mn-cs"/>
        </a:defRPr>
      </a:lvl8pPr>
      <a:lvl9pPr marL="2855720" indent="-233149" algn="l" defTabSz="466298" rtl="0" eaLnBrk="1" latinLnBrk="0" hangingPunct="1">
        <a:spcBef>
          <a:spcPct val="20000"/>
        </a:spcBef>
        <a:spcAft>
          <a:spcPts val="612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24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46629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F13C3E6-91EB-DC1D-E9E1-0E2F273C5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D1F20F-C4DE-9693-8265-013DA9B4B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649724-AA09-9F8B-DBFD-6E89E001D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406EF-4825-473C-A455-2D770F3B883A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49B435-6DA5-2BAB-78D1-676D8D0DB4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F762B4-B2DF-D544-F10A-6E91C3F4B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138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3" r:id="rId1"/>
    <p:sldLayoutId id="2147484494" r:id="rId2"/>
    <p:sldLayoutId id="2147484495" r:id="rId3"/>
    <p:sldLayoutId id="2147484496" r:id="rId4"/>
    <p:sldLayoutId id="2147484497" r:id="rId5"/>
    <p:sldLayoutId id="2147484498" r:id="rId6"/>
    <p:sldLayoutId id="2147484499" r:id="rId7"/>
    <p:sldLayoutId id="2147484500" r:id="rId8"/>
    <p:sldLayoutId id="2147484501" r:id="rId9"/>
    <p:sldLayoutId id="2147484502" r:id="rId10"/>
    <p:sldLayoutId id="2147484503" r:id="rId1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nizzol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ortal.azure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o.me/bootcamp/microsoft-azure-essentials" TargetMode="External"/><Relationship Id="rId2" Type="http://schemas.openxmlformats.org/officeDocument/2006/relationships/hyperlink" Target="https://learn.microsoft.com/pt-br/credentials/certifications/azure-fundamentals/?practice-assessment-type=certification?WT.mc_id=DX-MVP-5004978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2.xml"/><Relationship Id="rId5" Type="http://schemas.openxmlformats.org/officeDocument/2006/relationships/image" Target="../media/image18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0iqW8-NzsRw?feature=oembed" TargetMode="Externa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5982" y="677862"/>
            <a:ext cx="11201400" cy="2014156"/>
          </a:xfrm>
        </p:spPr>
        <p:txBody>
          <a:bodyPr/>
          <a:lstStyle/>
          <a:p>
            <a:r>
              <a:rPr lang="pt-BR" sz="5800" b="1" dirty="0"/>
              <a:t>Nuvem/Cloud </a:t>
            </a:r>
            <a:r>
              <a:rPr lang="pt-BR" sz="5800" b="1" dirty="0" err="1"/>
              <a:t>Computing</a:t>
            </a:r>
            <a:br>
              <a:rPr lang="pt-BR" sz="6000" b="1" dirty="0"/>
            </a:br>
            <a:r>
              <a:rPr lang="pt-BR" sz="4400" b="1" dirty="0"/>
              <a:t>Primeiros passos, Azure, Inteligência Artificial,</a:t>
            </a:r>
            <a:br>
              <a:rPr lang="pt-BR" sz="4400" b="1" dirty="0"/>
            </a:br>
            <a:r>
              <a:rPr lang="pt-BR" sz="4400" b="1" dirty="0"/>
              <a:t>tecnologias, carreira...</a:t>
            </a:r>
            <a:endParaRPr lang="pt-BR" sz="3200" dirty="0"/>
          </a:p>
        </p:txBody>
      </p:sp>
      <p:pic>
        <p:nvPicPr>
          <p:cNvPr id="13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915189BD-7EAE-4A0C-BD8E-B94BE30E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2075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E586154-1869-4CFD-B96A-0D02C9051E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6255" y="3314129"/>
            <a:ext cx="5517355" cy="1494359"/>
          </a:xfrm>
        </p:spPr>
        <p:txBody>
          <a:bodyPr/>
          <a:lstStyle/>
          <a:p>
            <a:r>
              <a:rPr lang="en-US" b="1" dirty="0"/>
              <a:t>Márcio Nizzola</a:t>
            </a:r>
          </a:p>
          <a:p>
            <a:r>
              <a:rPr lang="en-US" sz="2800" dirty="0"/>
              <a:t>Microsoft MVP</a:t>
            </a:r>
          </a:p>
          <a:p>
            <a:r>
              <a:rPr lang="en-US" sz="2800" dirty="0"/>
              <a:t>nizzola.com.br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14D1EC4-702D-4AA6-99D0-D517A446F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753" y="2766418"/>
            <a:ext cx="888605" cy="106632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742DDFA-5991-4310-9C56-1020A529F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0396" y="3985275"/>
            <a:ext cx="1011962" cy="1011962"/>
          </a:xfrm>
          <a:prstGeom prst="rect">
            <a:avLst/>
          </a:prstGeom>
        </p:spPr>
      </p:pic>
      <p:pic>
        <p:nvPicPr>
          <p:cNvPr id="18" name="Imagem 17" descr="Logotipo, Ícone&#10;&#10;Descrição gerada automaticamente">
            <a:extLst>
              <a:ext uri="{FF2B5EF4-FFF2-40B4-BE49-F238E27FC236}">
                <a16:creationId xmlns:a16="http://schemas.microsoft.com/office/drawing/2014/main" id="{D1DADE62-B868-4666-A91C-10BB2062BC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132"/>
          <a:stretch/>
        </p:blipFill>
        <p:spPr>
          <a:xfrm>
            <a:off x="10398301" y="2776681"/>
            <a:ext cx="1067476" cy="95197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021E007-27CE-4FCC-B315-825814E43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6706" y="3924986"/>
            <a:ext cx="1098698" cy="1098698"/>
          </a:xfrm>
          <a:prstGeom prst="rect">
            <a:avLst/>
          </a:prstGeom>
        </p:spPr>
      </p:pic>
      <p:pic>
        <p:nvPicPr>
          <p:cNvPr id="21" name="Imagem 20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8984CFC9-EA02-4FC9-BA02-008177560B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8464" y="2626607"/>
            <a:ext cx="1298379" cy="1298379"/>
          </a:xfrm>
          <a:prstGeom prst="rect">
            <a:avLst/>
          </a:prstGeom>
        </p:spPr>
      </p:pic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683F576C-843F-83F2-BC03-B1FDAC8950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4977" y="3985275"/>
            <a:ext cx="1900067" cy="118754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44D94A5-95A9-2B43-8687-962E934305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7838" y="5977706"/>
            <a:ext cx="18002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Diferentes alternativas na nuvem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7924799" cy="494904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 err="1">
                <a:solidFill>
                  <a:srgbClr val="494949"/>
                </a:solidFill>
              </a:rPr>
              <a:t>Infrastructure</a:t>
            </a:r>
            <a:r>
              <a:rPr lang="pt-BR" sz="3600" dirty="0">
                <a:solidFill>
                  <a:srgbClr val="494949"/>
                </a:solidFill>
              </a:rPr>
              <a:t> as a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 err="1">
                <a:solidFill>
                  <a:srgbClr val="494949"/>
                </a:solidFill>
              </a:rPr>
              <a:t>Database</a:t>
            </a:r>
            <a:r>
              <a:rPr lang="pt-BR" sz="3600" dirty="0">
                <a:solidFill>
                  <a:srgbClr val="494949"/>
                </a:solidFill>
              </a:rPr>
              <a:t> as a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Platform as a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Containers</a:t>
            </a:r>
          </a:p>
          <a:p>
            <a:endParaRPr lang="pt-BR" sz="3600" dirty="0">
              <a:solidFill>
                <a:srgbClr val="49494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988F8A-D595-4E56-BE71-FAD631101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952" y="2049462"/>
            <a:ext cx="3022194" cy="30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9104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On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Premise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x Nuvem</a:t>
            </a:r>
          </a:p>
        </p:txBody>
      </p:sp>
      <p:pic>
        <p:nvPicPr>
          <p:cNvPr id="2050" name="Picture 2" descr="SaaS vs. PaaS vs. IaaS: Qual a diferença e como escolher – BMC Software |  Blogs">
            <a:extLst>
              <a:ext uri="{FF2B5EF4-FFF2-40B4-BE49-F238E27FC236}">
                <a16:creationId xmlns:a16="http://schemas.microsoft.com/office/drawing/2014/main" id="{0DACEBCB-5674-5CA4-9419-8DDF5FEAE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1235391"/>
            <a:ext cx="7464424" cy="553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83375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85A044-548D-5572-B82C-B600B354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Comparando Cloud x Churrasco</a:t>
            </a:r>
          </a:p>
        </p:txBody>
      </p:sp>
      <p:pic>
        <p:nvPicPr>
          <p:cNvPr id="1026" name="Picture 2" descr="Como um churrasco te ajuda a entender o que é a Cloud">
            <a:extLst>
              <a:ext uri="{FF2B5EF4-FFF2-40B4-BE49-F238E27FC236}">
                <a16:creationId xmlns:a16="http://schemas.microsoft.com/office/drawing/2014/main" id="{25481EC0-EC6D-3808-B325-88B30C30B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7" y="1554163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18765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Nuvem Pública x Privada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8E5BCE0-E30A-4521-BF37-283BFA09CE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91"/>
          <a:stretch/>
        </p:blipFill>
        <p:spPr>
          <a:xfrm>
            <a:off x="1905000" y="2135618"/>
            <a:ext cx="8382000" cy="360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5947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288D9C7C-83DC-51AB-6E21-FC91084AF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512" y="415925"/>
            <a:ext cx="931545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0149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Platform as a Service (PaaS)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1675225" cy="339785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A infraestrutura necessária é contratada mediante alternativas oferecidas pelo provedor de cloud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Não há controle direto do hardware empregado</a:t>
            </a:r>
          </a:p>
        </p:txBody>
      </p:sp>
      <p:pic>
        <p:nvPicPr>
          <p:cNvPr id="5" name="Imagem 4" descr="Uma imagem contendo comida, quarto&#10;&#10;Descrição gerada automaticamente">
            <a:extLst>
              <a:ext uri="{FF2B5EF4-FFF2-40B4-BE49-F238E27FC236}">
                <a16:creationId xmlns:a16="http://schemas.microsoft.com/office/drawing/2014/main" id="{2851E047-67D1-4747-B291-0BF4AB182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724" y="4192230"/>
            <a:ext cx="3979026" cy="248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5803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A61B54-2C10-567F-E452-0D5E546D4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quanto se investe é a diferença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4F0BDF-D46B-878A-C609-910D6DB18C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4495799" cy="4653582"/>
          </a:xfrm>
        </p:spPr>
        <p:txBody>
          <a:bodyPr/>
          <a:lstStyle/>
          <a:p>
            <a:r>
              <a:rPr lang="pt-BR" sz="2400" dirty="0"/>
              <a:t>Quando usamos </a:t>
            </a:r>
            <a:r>
              <a:rPr lang="pt-BR" sz="2400" dirty="0" err="1"/>
              <a:t>on</a:t>
            </a:r>
            <a:r>
              <a:rPr lang="pt-BR" sz="2400" dirty="0"/>
              <a:t>-premisses o investimento é alto e é necessário logo no início do negócio.</a:t>
            </a:r>
          </a:p>
          <a:p>
            <a:r>
              <a:rPr lang="pt-BR" sz="2400" dirty="0"/>
              <a:t>Podemos dizer que a nuvem impulsionou as Startups pois elas nasceram muitas vezes sem muito investimento, tendo seus gastos de </a:t>
            </a:r>
            <a:r>
              <a:rPr lang="pt-BR" sz="2400" dirty="0" err="1"/>
              <a:t>infra-estrutura</a:t>
            </a:r>
            <a:r>
              <a:rPr lang="pt-BR" sz="2400" dirty="0"/>
              <a:t> cobrados sobre a utilização.</a:t>
            </a:r>
          </a:p>
          <a:p>
            <a:r>
              <a:rPr lang="pt-BR" sz="2400" dirty="0"/>
              <a:t>Quanto mais cresce mais paga, porém inicialmente o custo é muito baixo.</a:t>
            </a:r>
          </a:p>
        </p:txBody>
      </p:sp>
      <p:pic>
        <p:nvPicPr>
          <p:cNvPr id="5122" name="Picture 2" descr="On premise vs Cloud Computing: diferenças e como escolher - TOTVS">
            <a:extLst>
              <a:ext uri="{FF2B5EF4-FFF2-40B4-BE49-F238E27FC236}">
                <a16:creationId xmlns:a16="http://schemas.microsoft.com/office/drawing/2014/main" id="{0458D01D-4510-56FA-BD14-7EC2E5B5C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037" y="1180527"/>
            <a:ext cx="6643687" cy="480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38444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edge.alluremedia.com.au/m/l/2014/03/CloudPatches.jp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9" y="0"/>
            <a:ext cx="12438063" cy="70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1776204"/>
            <a:ext cx="11889564" cy="1721058"/>
          </a:xfrm>
        </p:spPr>
        <p:txBody>
          <a:bodyPr/>
          <a:lstStyle/>
          <a:p>
            <a:pPr algn="ctr"/>
            <a:r>
              <a:rPr lang="pt-BR" sz="7200" dirty="0">
                <a:solidFill>
                  <a:schemeClr val="accent3">
                    <a:lumMod val="75000"/>
                  </a:schemeClr>
                </a:solidFill>
              </a:rPr>
              <a:t>Tecnologias importantes ao</a:t>
            </a:r>
            <a:br>
              <a:rPr lang="pt-BR" sz="72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pt-BR" sz="7200" dirty="0">
                <a:solidFill>
                  <a:schemeClr val="accent3">
                    <a:lumMod val="75000"/>
                  </a:schemeClr>
                </a:solidFill>
              </a:rPr>
              <a:t>se falar em nuvem</a:t>
            </a:r>
          </a:p>
        </p:txBody>
      </p:sp>
    </p:spTree>
    <p:extLst>
      <p:ext uri="{BB962C8B-B14F-4D97-AF65-F5344CB8AC3E}">
        <p14:creationId xmlns:p14="http://schemas.microsoft.com/office/powerpoint/2010/main" val="182767513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O que mais importa nas tecnologias hoje?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7086599" cy="426270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Multiplataforma (Sistemas operacionais)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Open </a:t>
            </a:r>
            <a:r>
              <a:rPr lang="pt-BR" sz="2500" dirty="0" err="1">
                <a:solidFill>
                  <a:srgbClr val="494949"/>
                </a:solidFill>
              </a:rPr>
              <a:t>source</a:t>
            </a: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Comunidades técnicas participando do desenvolvimento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Flexibilidade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Extensibilidade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6113CE8-C803-496B-B6FA-00429CFEE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206" y="2340830"/>
            <a:ext cx="1362208" cy="163465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C779281-9FD3-4F13-9309-C7B4501C7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648" y="3736985"/>
            <a:ext cx="1233069" cy="1233069"/>
          </a:xfrm>
          <a:prstGeom prst="rect">
            <a:avLst/>
          </a:prstGeom>
        </p:spPr>
      </p:pic>
      <p:pic>
        <p:nvPicPr>
          <p:cNvPr id="10" name="Imagem 9" descr="Logotipo, Ícone&#10;&#10;Descrição gerada automaticamente">
            <a:extLst>
              <a:ext uri="{FF2B5EF4-FFF2-40B4-BE49-F238E27FC236}">
                <a16:creationId xmlns:a16="http://schemas.microsoft.com/office/drawing/2014/main" id="{3C71A36D-316D-43D7-ADC4-D26A8FA916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3132"/>
          <a:stretch/>
        </p:blipFill>
        <p:spPr>
          <a:xfrm>
            <a:off x="10627152" y="3644105"/>
            <a:ext cx="1636412" cy="1459357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BB187B28-818B-42DC-8F9C-DBB848F3F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8956" y="4487112"/>
            <a:ext cx="1904707" cy="158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0991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Linux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8229599" cy="460895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Inúmeras distribuições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Soluções open </a:t>
            </a:r>
            <a:r>
              <a:rPr lang="pt-BR" sz="2500" dirty="0" err="1">
                <a:solidFill>
                  <a:srgbClr val="494949"/>
                </a:solidFill>
              </a:rPr>
              <a:t>source</a:t>
            </a:r>
            <a:r>
              <a:rPr lang="pt-BR" sz="2500" dirty="0">
                <a:solidFill>
                  <a:srgbClr val="494949"/>
                </a:solidFill>
              </a:rPr>
              <a:t> empregam </a:t>
            </a:r>
            <a:r>
              <a:rPr lang="pt-BR" sz="2500" b="1" dirty="0">
                <a:solidFill>
                  <a:srgbClr val="494949"/>
                </a:solidFill>
              </a:rPr>
              <a:t>Ubuntu</a:t>
            </a:r>
            <a:r>
              <a:rPr lang="pt-BR" sz="2500" dirty="0">
                <a:solidFill>
                  <a:srgbClr val="494949"/>
                </a:solidFill>
              </a:rPr>
              <a:t> e </a:t>
            </a:r>
            <a:r>
              <a:rPr lang="pt-BR" sz="2500" b="1" dirty="0">
                <a:solidFill>
                  <a:srgbClr val="494949"/>
                </a:solidFill>
              </a:rPr>
              <a:t>Debian</a:t>
            </a:r>
            <a:r>
              <a:rPr lang="pt-BR" sz="2500" dirty="0">
                <a:solidFill>
                  <a:srgbClr val="494949"/>
                </a:solidFill>
              </a:rPr>
              <a:t> com mais frequência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Alternativa preferida para hospedagem de aplicações na nuvem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b="1" dirty="0">
                <a:solidFill>
                  <a:srgbClr val="494949"/>
                </a:solidFill>
              </a:rPr>
              <a:t>WSL 2 (Windows </a:t>
            </a:r>
            <a:r>
              <a:rPr lang="pt-BR" sz="2500" b="1" dirty="0" err="1">
                <a:solidFill>
                  <a:srgbClr val="494949"/>
                </a:solidFill>
              </a:rPr>
              <a:t>Subsystem</a:t>
            </a:r>
            <a:r>
              <a:rPr lang="pt-BR" sz="2500" b="1" dirty="0">
                <a:solidFill>
                  <a:srgbClr val="494949"/>
                </a:solidFill>
              </a:rPr>
              <a:t> for Linux)</a:t>
            </a:r>
          </a:p>
          <a:p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A própria Microsoft integra hoje a </a:t>
            </a:r>
            <a:r>
              <a:rPr lang="pt-BR" sz="2500" b="1" dirty="0">
                <a:solidFill>
                  <a:srgbClr val="494949"/>
                </a:solidFill>
              </a:rPr>
              <a:t>Linux Foundation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C326365-0766-47E0-83B7-452505D27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637" y="1787497"/>
            <a:ext cx="1877438" cy="2252926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0092BED2-300F-482A-876F-B5D6A09C8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030" y="4183061"/>
            <a:ext cx="1475251" cy="1475251"/>
          </a:xfrm>
          <a:prstGeom prst="rect">
            <a:avLst/>
          </a:prstGeom>
        </p:spPr>
      </p:pic>
      <p:pic>
        <p:nvPicPr>
          <p:cNvPr id="11" name="Imagem 10" descr="Forma, Círculo&#10;&#10;Descrição gerada automaticamente">
            <a:extLst>
              <a:ext uri="{FF2B5EF4-FFF2-40B4-BE49-F238E27FC236}">
                <a16:creationId xmlns:a16="http://schemas.microsoft.com/office/drawing/2014/main" id="{130F00BA-2465-45B9-B614-EB818CCEAC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770"/>
          <a:stretch/>
        </p:blipFill>
        <p:spPr>
          <a:xfrm>
            <a:off x="10409236" y="4202758"/>
            <a:ext cx="1751531" cy="157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9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5404108" y="335736"/>
            <a:ext cx="6375553" cy="1818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45" tIns="46610" rIns="93245" bIns="46610" anchor="b" anchorCtr="0">
            <a:normAutofit/>
          </a:bodyPr>
          <a:lstStyle/>
          <a:p>
            <a:pPr defTabSz="466298">
              <a:lnSpc>
                <a:spcPct val="90000"/>
              </a:lnSpc>
              <a:buClr>
                <a:prstClr val="white"/>
              </a:buClr>
              <a:buSzPts val="5400"/>
            </a:pPr>
            <a:r>
              <a:rPr lang="en-US" sz="5507">
                <a:solidFill>
                  <a:prstClr val="white"/>
                </a:solidFill>
                <a:latin typeface="Play"/>
                <a:ea typeface="Play"/>
                <a:cs typeface="Play"/>
                <a:sym typeface="Play"/>
              </a:rPr>
              <a:t>Márcio R. Nizzola</a:t>
            </a:r>
            <a:endParaRPr sz="1836">
              <a:solidFill>
                <a:prstClr val="black"/>
              </a:solidFill>
              <a:latin typeface="Gill Sans MT" panose="020B0502020104020203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5404108" y="2760505"/>
            <a:ext cx="6595512" cy="4196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45" tIns="46610" rIns="93245" bIns="46610" anchor="t" anchorCtr="0">
            <a:normAutofit fontScale="92500" lnSpcReduction="20000"/>
          </a:bodyPr>
          <a:lstStyle/>
          <a:p>
            <a:pPr defTabSz="466298">
              <a:lnSpc>
                <a:spcPct val="90000"/>
              </a:lnSpc>
              <a:buClr>
                <a:prstClr val="white"/>
              </a:buClr>
              <a:buSzPct val="100000"/>
            </a:pP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3x MVP Microsoft  - Developers Technologies</a:t>
            </a:r>
            <a:endParaRPr sz="1836" dirty="0">
              <a:solidFill>
                <a:prstClr val="black"/>
              </a:solidFill>
              <a:latin typeface="Gill Sans MT" panose="020B0502020104020203"/>
            </a:endParaRPr>
          </a:p>
          <a:p>
            <a:pPr defTabSz="466298">
              <a:lnSpc>
                <a:spcPct val="90000"/>
              </a:lnSpc>
              <a:spcBef>
                <a:spcPts val="1020"/>
              </a:spcBef>
              <a:buClr>
                <a:prstClr val="white"/>
              </a:buClr>
              <a:buSzPct val="100000"/>
            </a:pPr>
            <a:r>
              <a:rPr lang="en-US" sz="2244" dirty="0" err="1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Arquiteto</a:t>
            </a: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 de Sistemas </a:t>
            </a:r>
            <a:r>
              <a:rPr lang="en-US" sz="2244" dirty="0" err="1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 CI&amp;T</a:t>
            </a:r>
            <a:endParaRPr sz="1836" dirty="0">
              <a:solidFill>
                <a:prstClr val="black"/>
              </a:solidFill>
              <a:latin typeface="Gill Sans MT" panose="020B0502020104020203"/>
            </a:endParaRPr>
          </a:p>
          <a:p>
            <a:pPr defTabSz="466298">
              <a:lnSpc>
                <a:spcPct val="90000"/>
              </a:lnSpc>
              <a:spcBef>
                <a:spcPts val="1020"/>
              </a:spcBef>
              <a:buClr>
                <a:prstClr val="white"/>
              </a:buClr>
              <a:buSzPct val="100000"/>
            </a:pP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Professor </a:t>
            </a:r>
            <a:r>
              <a:rPr lang="en-US" sz="2244" dirty="0" err="1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44" dirty="0" err="1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Etec</a:t>
            </a: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 de Itu</a:t>
            </a:r>
            <a:endParaRPr sz="1836" dirty="0">
              <a:solidFill>
                <a:prstClr val="black"/>
              </a:solidFill>
              <a:latin typeface="Gill Sans MT" panose="020B0502020104020203"/>
            </a:endParaRPr>
          </a:p>
          <a:p>
            <a:pPr defTabSz="466298">
              <a:lnSpc>
                <a:spcPct val="90000"/>
              </a:lnSpc>
              <a:spcBef>
                <a:spcPts val="1020"/>
              </a:spcBef>
              <a:buClr>
                <a:prstClr val="white"/>
              </a:buClr>
              <a:buSzPct val="100000"/>
            </a:pPr>
            <a:r>
              <a:rPr lang="en-US" sz="2244" dirty="0" err="1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Fundador</a:t>
            </a: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 do Meetup Itu Developers</a:t>
            </a:r>
            <a:endParaRPr sz="2244" dirty="0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466298">
              <a:lnSpc>
                <a:spcPct val="90000"/>
              </a:lnSpc>
              <a:spcBef>
                <a:spcPts val="1020"/>
              </a:spcBef>
              <a:buClr>
                <a:prstClr val="black"/>
              </a:buClr>
              <a:buSzPct val="100000"/>
            </a:pPr>
            <a:endParaRPr sz="2244" dirty="0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466298">
              <a:lnSpc>
                <a:spcPct val="90000"/>
              </a:lnSpc>
              <a:spcBef>
                <a:spcPts val="1020"/>
              </a:spcBef>
              <a:buClr>
                <a:prstClr val="white"/>
              </a:buClr>
              <a:buSzPct val="100000"/>
            </a:pPr>
            <a:r>
              <a:rPr lang="en-US" sz="2244" dirty="0" err="1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Estudando</a:t>
            </a: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44" dirty="0" err="1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programação</a:t>
            </a: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2244" dirty="0" err="1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partir</a:t>
            </a: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 de 1989</a:t>
            </a:r>
            <a:endParaRPr sz="1836" dirty="0">
              <a:solidFill>
                <a:prstClr val="black"/>
              </a:solidFill>
              <a:latin typeface="Gill Sans MT" panose="020B0502020104020203"/>
            </a:endParaRPr>
          </a:p>
          <a:p>
            <a:pPr defTabSz="466298">
              <a:lnSpc>
                <a:spcPct val="90000"/>
              </a:lnSpc>
              <a:spcBef>
                <a:spcPts val="1020"/>
              </a:spcBef>
              <a:buClr>
                <a:prstClr val="white"/>
              </a:buClr>
              <a:buSzPct val="100000"/>
            </a:pPr>
            <a:r>
              <a:rPr lang="en-US" sz="2244" dirty="0" err="1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Vivendo</a:t>
            </a: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 de software </a:t>
            </a:r>
            <a:r>
              <a:rPr lang="en-US" sz="2244" dirty="0" err="1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desde</a:t>
            </a: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 1992</a:t>
            </a:r>
            <a:endParaRPr sz="1836" dirty="0">
              <a:solidFill>
                <a:prstClr val="black"/>
              </a:solidFill>
              <a:latin typeface="Gill Sans MT" panose="020B0502020104020203"/>
            </a:endParaRPr>
          </a:p>
          <a:p>
            <a:pPr defTabSz="466298">
              <a:lnSpc>
                <a:spcPct val="90000"/>
              </a:lnSpc>
              <a:spcBef>
                <a:spcPts val="1020"/>
              </a:spcBef>
              <a:buClr>
                <a:prstClr val="black"/>
              </a:buClr>
              <a:buSzPct val="100000"/>
            </a:pPr>
            <a:endParaRPr sz="2244" dirty="0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466298">
              <a:lnSpc>
                <a:spcPct val="90000"/>
              </a:lnSpc>
              <a:spcBef>
                <a:spcPts val="1020"/>
              </a:spcBef>
              <a:buClr>
                <a:prstClr val="white"/>
              </a:buClr>
              <a:buSzPct val="100000"/>
            </a:pPr>
            <a:r>
              <a:rPr lang="en-US" sz="2244" dirty="0" err="1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Principais</a:t>
            </a: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44" dirty="0" err="1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tecnologias</a:t>
            </a: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: C#, </a:t>
            </a:r>
            <a:r>
              <a:rPr lang="en-US" sz="2244" dirty="0" err="1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Php</a:t>
            </a: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, Python, </a:t>
            </a:r>
            <a:r>
              <a:rPr lang="en-US" sz="2244" dirty="0" err="1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Vb</a:t>
            </a: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244" dirty="0" err="1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, Angular, Azure, Aws</a:t>
            </a:r>
            <a:endParaRPr sz="2244" dirty="0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466298">
              <a:lnSpc>
                <a:spcPct val="90000"/>
              </a:lnSpc>
              <a:spcBef>
                <a:spcPts val="1020"/>
              </a:spcBef>
              <a:buClr>
                <a:prstClr val="white"/>
              </a:buClr>
              <a:buSzPct val="100000"/>
            </a:pPr>
            <a:r>
              <a:rPr lang="en-US" sz="2244" u="sng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www.linkedin.com/in/nizzola</a:t>
            </a:r>
            <a:endParaRPr sz="2244" dirty="0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466298">
              <a:lnSpc>
                <a:spcPct val="90000"/>
              </a:lnSpc>
              <a:spcBef>
                <a:spcPts val="1020"/>
              </a:spcBef>
              <a:buClr>
                <a:prstClr val="white"/>
              </a:buClr>
              <a:buSzPct val="100000"/>
            </a:pPr>
            <a:r>
              <a:rPr lang="en-US" sz="2244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https://linktree.com/nizzola</a:t>
            </a:r>
            <a:endParaRPr sz="1836" dirty="0">
              <a:solidFill>
                <a:prstClr val="black"/>
              </a:solidFill>
              <a:latin typeface="Gill Sans MT" panose="020B0502020104020203"/>
            </a:endParaRPr>
          </a:p>
        </p:txBody>
      </p:sp>
      <p:pic>
        <p:nvPicPr>
          <p:cNvPr id="94" name="Google Shape;94;p2" descr="Microsoft MVP Logo - LogoDix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516" y="5505147"/>
            <a:ext cx="3175795" cy="145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 descr="A person standing at a podium with microphon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516" y="1048142"/>
            <a:ext cx="3127145" cy="4340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Git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6857999" cy="475207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Versionamento de código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Multiplataforma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Facilidade no trabalho em equipes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Hoje um padrão de mercado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Soluções de hospedagem de código (</a:t>
            </a:r>
            <a:r>
              <a:rPr lang="pt-BR" sz="2800" b="1" dirty="0">
                <a:solidFill>
                  <a:srgbClr val="494949"/>
                </a:solidFill>
              </a:rPr>
              <a:t>GitHub</a:t>
            </a:r>
            <a:r>
              <a:rPr lang="pt-BR" sz="2800" dirty="0">
                <a:solidFill>
                  <a:srgbClr val="494949"/>
                </a:solidFill>
              </a:rPr>
              <a:t>) e automação baseadas em </a:t>
            </a:r>
            <a:r>
              <a:rPr lang="pt-BR" sz="2800" b="1" dirty="0" err="1">
                <a:solidFill>
                  <a:srgbClr val="494949"/>
                </a:solidFill>
              </a:rPr>
              <a:t>Git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84490DF2-8B6F-41AD-AA5C-2D792F8F1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837" y="2445660"/>
            <a:ext cx="3361347" cy="1404938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920D6499-29E1-49C3-8B43-9C37D6081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437" y="4183062"/>
            <a:ext cx="1904707" cy="158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8315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Visual Studio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Code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8686799" cy="457971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Editor de código-fonte gratuito</a:t>
            </a:r>
            <a:r>
              <a:rPr lang="pt-BR" sz="2400" dirty="0">
                <a:solidFill>
                  <a:srgbClr val="494949"/>
                </a:solidFill>
              </a:rPr>
              <a:t>, não uma IDE!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Debug</a:t>
            </a:r>
            <a:r>
              <a:rPr lang="pt-BR" sz="2400" dirty="0">
                <a:solidFill>
                  <a:srgbClr val="494949"/>
                </a:solidFill>
              </a:rPr>
              <a:t>, </a:t>
            </a:r>
            <a:r>
              <a:rPr lang="pt-BR" sz="2400" b="1" dirty="0" err="1">
                <a:solidFill>
                  <a:srgbClr val="494949"/>
                </a:solidFill>
              </a:rPr>
              <a:t>code</a:t>
            </a:r>
            <a:r>
              <a:rPr lang="pt-BR" sz="2400" b="1" dirty="0">
                <a:solidFill>
                  <a:srgbClr val="494949"/>
                </a:solidFill>
              </a:rPr>
              <a:t> complete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Compatível com </a:t>
            </a:r>
            <a:r>
              <a:rPr lang="pt-BR" sz="2400" b="1" dirty="0">
                <a:solidFill>
                  <a:srgbClr val="494949"/>
                </a:solidFill>
              </a:rPr>
              <a:t>Windows</a:t>
            </a:r>
            <a:r>
              <a:rPr lang="pt-BR" sz="2400" dirty="0">
                <a:solidFill>
                  <a:srgbClr val="494949"/>
                </a:solidFill>
              </a:rPr>
              <a:t>, </a:t>
            </a:r>
            <a:r>
              <a:rPr lang="pt-BR" sz="2400" b="1" dirty="0">
                <a:solidFill>
                  <a:srgbClr val="494949"/>
                </a:solidFill>
              </a:rPr>
              <a:t>Linux</a:t>
            </a:r>
            <a:r>
              <a:rPr lang="pt-BR" sz="2400" dirty="0">
                <a:solidFill>
                  <a:srgbClr val="494949"/>
                </a:solidFill>
              </a:rPr>
              <a:t> e </a:t>
            </a:r>
            <a:r>
              <a:rPr lang="pt-BR" sz="2400" b="1" dirty="0">
                <a:solidFill>
                  <a:srgbClr val="494949"/>
                </a:solidFill>
              </a:rPr>
              <a:t>Mac</a:t>
            </a: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Gigantesco ecossistema com desenvolvimento de </a:t>
            </a:r>
            <a:r>
              <a:rPr lang="pt-BR" sz="2400" b="1" dirty="0">
                <a:solidFill>
                  <a:srgbClr val="494949"/>
                </a:solidFill>
              </a:rPr>
              <a:t>extensões</a:t>
            </a:r>
          </a:p>
          <a:p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Frequentemente utilizado no </a:t>
            </a:r>
            <a:r>
              <a:rPr lang="pt-BR" sz="2400" b="1" dirty="0">
                <a:solidFill>
                  <a:srgbClr val="494949"/>
                </a:solidFill>
              </a:rPr>
              <a:t>Desenvolvimento Web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Muito mais do que apenas tecnologias Microsoft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501A3E-AF5E-4119-853D-B46EA3586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437" y="2659062"/>
            <a:ext cx="1833919" cy="183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7488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PowerShell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e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Bash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11201399" cy="246836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Agilidade e produtividade na </a:t>
            </a:r>
            <a:r>
              <a:rPr lang="pt-BR" sz="2800" b="1" dirty="0">
                <a:solidFill>
                  <a:srgbClr val="494949"/>
                </a:solidFill>
              </a:rPr>
              <a:t>linha de comando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Scripts de automação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Multiplataforma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C225E8-2C4E-4257-9ED2-CBF97F286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834" y="1492108"/>
            <a:ext cx="1709473" cy="1709473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6536727E-7027-4E90-8674-FFF5DFC693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572"/>
          <a:stretch/>
        </p:blipFill>
        <p:spPr>
          <a:xfrm>
            <a:off x="10345002" y="2915405"/>
            <a:ext cx="1335341" cy="139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4291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Azure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DevOps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e GitHub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Actions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7238999" cy="323780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Automação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Previsibilidade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Evitar falhas humanas na publicação de aplicações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B7E915E4-7083-45FD-951F-872196322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1009" y="4676461"/>
            <a:ext cx="1635258" cy="16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13E1A34-BA1B-422C-B20D-941A9BE0F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7761" y="4580766"/>
            <a:ext cx="1711459" cy="1711459"/>
          </a:xfrm>
          <a:prstGeom prst="rect">
            <a:avLst/>
          </a:prstGeom>
        </p:spPr>
      </p:pic>
      <p:pic>
        <p:nvPicPr>
          <p:cNvPr id="6146" name="Picture 2" descr="What Is CI/CD and How Does It Work? | Black Duck">
            <a:extLst>
              <a:ext uri="{FF2B5EF4-FFF2-40B4-BE49-F238E27FC236}">
                <a16:creationId xmlns:a16="http://schemas.microsoft.com/office/drawing/2014/main" id="{A7A7DDB0-8718-D9D1-C506-B4A97D430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38" y="1014996"/>
            <a:ext cx="5595048" cy="279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08371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Docker e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9372599" cy="246836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Execução de aplicações de forma isolada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Menor dependência de ambiente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Escalabilidade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2E0F05-5F7E-433F-9AD2-5C3E933FA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437" y="2557263"/>
            <a:ext cx="1579567" cy="1579567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9EDDF171-EFC9-4C50-9DB1-EDA8B2487D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855"/>
          <a:stretch/>
        </p:blipFill>
        <p:spPr>
          <a:xfrm>
            <a:off x="8320984" y="1672716"/>
            <a:ext cx="2268436" cy="12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2920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p Questions Answered: Docker and Kubernetes? I Thought You Were  Competitors! | Docker">
            <a:extLst>
              <a:ext uri="{FF2B5EF4-FFF2-40B4-BE49-F238E27FC236}">
                <a16:creationId xmlns:a16="http://schemas.microsoft.com/office/drawing/2014/main" id="{15911634-1886-10CD-37AE-BE2883E7B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06" y="144462"/>
            <a:ext cx="12178062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31117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Iniciativas voltadas a software livre + nuvem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668462"/>
            <a:ext cx="6857999" cy="48006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Cloud </a:t>
            </a:r>
            <a:r>
              <a:rPr lang="pt-BR" sz="3200" dirty="0" err="1">
                <a:solidFill>
                  <a:srgbClr val="494949"/>
                </a:solidFill>
              </a:rPr>
              <a:t>Native</a:t>
            </a:r>
            <a:r>
              <a:rPr lang="pt-BR" sz="3200" dirty="0">
                <a:solidFill>
                  <a:srgbClr val="494949"/>
                </a:solidFill>
              </a:rPr>
              <a:t> </a:t>
            </a:r>
            <a:r>
              <a:rPr lang="pt-BR" sz="3200" dirty="0" err="1">
                <a:solidFill>
                  <a:srgbClr val="494949"/>
                </a:solidFill>
              </a:rPr>
              <a:t>Computing</a:t>
            </a:r>
            <a:r>
              <a:rPr lang="pt-BR" sz="3200" dirty="0">
                <a:solidFill>
                  <a:srgbClr val="494949"/>
                </a:solidFill>
              </a:rPr>
              <a:t> Foundation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Apache Software Foundation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Estas fundações estão por trás de diversas tecnologias </a:t>
            </a:r>
            <a:r>
              <a:rPr lang="pt-BR" sz="3200" b="1" dirty="0">
                <a:solidFill>
                  <a:srgbClr val="494949"/>
                </a:solidFill>
              </a:rPr>
              <a:t>open </a:t>
            </a:r>
            <a:r>
              <a:rPr lang="pt-BR" sz="3200" b="1" dirty="0" err="1">
                <a:solidFill>
                  <a:srgbClr val="494949"/>
                </a:solidFill>
              </a:rPr>
              <a:t>source</a:t>
            </a:r>
            <a:r>
              <a:rPr lang="pt-BR" sz="3200" dirty="0">
                <a:solidFill>
                  <a:srgbClr val="494949"/>
                </a:solidFill>
              </a:rPr>
              <a:t> hoje adotadas no </a:t>
            </a:r>
            <a:r>
              <a:rPr lang="pt-BR" sz="3200" b="1" dirty="0">
                <a:solidFill>
                  <a:srgbClr val="494949"/>
                </a:solidFill>
              </a:rPr>
              <a:t>mundo corporativo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5" name="Imagem 4" descr="Forma&#10;&#10;Descrição gerada automaticamente com confiança média">
            <a:extLst>
              <a:ext uri="{FF2B5EF4-FFF2-40B4-BE49-F238E27FC236}">
                <a16:creationId xmlns:a16="http://schemas.microsoft.com/office/drawing/2014/main" id="{6A3A535B-19A0-47ED-8617-E122CB7FA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037" y="2087797"/>
            <a:ext cx="4619249" cy="733694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278EE422-3AF2-41F3-BA69-CE910DA3C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037" y="3277104"/>
            <a:ext cx="4084638" cy="199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45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edge.alluremedia.com.au/m/l/2014/03/CloudPatches.jp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9" y="0"/>
            <a:ext cx="12438063" cy="70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1776204"/>
            <a:ext cx="11889564" cy="1721058"/>
          </a:xfrm>
        </p:spPr>
        <p:txBody>
          <a:bodyPr/>
          <a:lstStyle/>
          <a:p>
            <a:pPr algn="ctr"/>
            <a:r>
              <a:rPr lang="pt-BR" sz="7200" dirty="0">
                <a:solidFill>
                  <a:schemeClr val="accent3">
                    <a:lumMod val="75000"/>
                  </a:schemeClr>
                </a:solidFill>
              </a:rPr>
              <a:t>A Nuvem Microsoft</a:t>
            </a:r>
          </a:p>
        </p:txBody>
      </p:sp>
      <p:pic>
        <p:nvPicPr>
          <p:cNvPr id="9218" name="Picture 2" descr="Azure - 01IT - Soluções Tecnológicas para Empresas">
            <a:extLst>
              <a:ext uri="{FF2B5EF4-FFF2-40B4-BE49-F238E27FC236}">
                <a16:creationId xmlns:a16="http://schemas.microsoft.com/office/drawing/2014/main" id="{52C5EAD1-866C-72ED-BE9C-41DE23917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9" y="3268662"/>
            <a:ext cx="4972049" cy="284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40452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Azure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8686799" cy="419191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Plataforma de </a:t>
            </a:r>
            <a:r>
              <a:rPr lang="pt-BR" sz="2800" b="1" dirty="0">
                <a:solidFill>
                  <a:srgbClr val="494949"/>
                </a:solidFill>
              </a:rPr>
              <a:t>cloud </a:t>
            </a:r>
            <a:r>
              <a:rPr lang="pt-BR" sz="2800" b="1" dirty="0" err="1">
                <a:solidFill>
                  <a:srgbClr val="494949"/>
                </a:solidFill>
              </a:rPr>
              <a:t>computing</a:t>
            </a:r>
            <a:r>
              <a:rPr lang="pt-BR" sz="2800" dirty="0">
                <a:solidFill>
                  <a:srgbClr val="494949"/>
                </a:solidFill>
              </a:rPr>
              <a:t> da </a:t>
            </a:r>
            <a:r>
              <a:rPr lang="pt-BR" sz="2800" b="1" dirty="0">
                <a:solidFill>
                  <a:srgbClr val="494949"/>
                </a:solidFill>
              </a:rPr>
              <a:t>Microsoft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Suporte a inúmeras tecnologias </a:t>
            </a:r>
            <a:r>
              <a:rPr lang="pt-BR" sz="2800" b="1" dirty="0">
                <a:solidFill>
                  <a:srgbClr val="494949"/>
                </a:solidFill>
              </a:rPr>
              <a:t>open </a:t>
            </a:r>
            <a:r>
              <a:rPr lang="pt-BR" sz="2800" b="1" dirty="0" err="1">
                <a:solidFill>
                  <a:srgbClr val="494949"/>
                </a:solidFill>
              </a:rPr>
              <a:t>source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Mais da metade dos recursos hoje executam em </a:t>
            </a:r>
            <a:r>
              <a:rPr lang="pt-BR" sz="2800" b="1" dirty="0">
                <a:solidFill>
                  <a:srgbClr val="494949"/>
                </a:solidFill>
              </a:rPr>
              <a:t>Linux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Utilizando por grandes, médias e pequenas empresas em todo o mundo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5" name="Imagem 4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01924349-6ED5-47CE-82CA-4A8B4592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837" y="2354262"/>
            <a:ext cx="2548729" cy="254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4275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0CC0B5-FAC4-2FDA-D5D6-843A30135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Geografia Azure</a:t>
            </a:r>
          </a:p>
        </p:txBody>
      </p:sp>
      <p:pic>
        <p:nvPicPr>
          <p:cNvPr id="12290" name="Picture 2" descr="Holori - List of all Azure regions and Availability Zones">
            <a:extLst>
              <a:ext uri="{FF2B5EF4-FFF2-40B4-BE49-F238E27FC236}">
                <a16:creationId xmlns:a16="http://schemas.microsoft.com/office/drawing/2014/main" id="{6AD084A3-34C8-EA50-63BE-806467A78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263" y="1096963"/>
            <a:ext cx="950595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01011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1887200" cy="312085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Tecnologias em alta no mercado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Nuvem, Inteligência Artificial...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Quando utilizar, recomendações…</a:t>
            </a:r>
          </a:p>
        </p:txBody>
      </p:sp>
    </p:spTree>
    <p:extLst>
      <p:ext uri="{BB962C8B-B14F-4D97-AF65-F5344CB8AC3E}">
        <p14:creationId xmlns:p14="http://schemas.microsoft.com/office/powerpoint/2010/main" val="293939069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Azure – Serviços importantes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8686799" cy="531222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Azure App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Azure </a:t>
            </a:r>
            <a:r>
              <a:rPr lang="pt-BR" sz="2800" b="1" dirty="0" err="1">
                <a:solidFill>
                  <a:srgbClr val="494949"/>
                </a:solidFill>
              </a:rPr>
              <a:t>Storage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Azure </a:t>
            </a:r>
            <a:r>
              <a:rPr lang="pt-BR" sz="2800" b="1" dirty="0" err="1">
                <a:solidFill>
                  <a:srgbClr val="494949"/>
                </a:solidFill>
              </a:rPr>
              <a:t>Functions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Azure SQL</a:t>
            </a:r>
          </a:p>
          <a:p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Azure AI </a:t>
            </a:r>
            <a:r>
              <a:rPr lang="pt-BR" sz="2800" b="1" dirty="0" err="1">
                <a:solidFill>
                  <a:srgbClr val="494949"/>
                </a:solidFill>
              </a:rPr>
              <a:t>Foundry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Azure Virtual Machine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2A4CFF-F635-40AC-B4FD-708195723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768" y="3088775"/>
            <a:ext cx="1229266" cy="122926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3D5A48E-DC13-4BFC-BEB2-384EF1B82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3037" y="4487862"/>
            <a:ext cx="1381460" cy="1381460"/>
          </a:xfrm>
          <a:prstGeom prst="rect">
            <a:avLst/>
          </a:prstGeom>
        </p:spPr>
      </p:pic>
      <p:pic>
        <p:nvPicPr>
          <p:cNvPr id="9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45B9F0D1-FFEF-401D-8EFD-7674208E2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230" y="3074701"/>
            <a:ext cx="1229267" cy="1229267"/>
          </a:xfrm>
          <a:prstGeom prst="rect">
            <a:avLst/>
          </a:prstGeom>
        </p:spPr>
      </p:pic>
      <p:pic>
        <p:nvPicPr>
          <p:cNvPr id="10" name="Imagem 9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13BBB869-636F-4A1C-9871-9E44058B5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616" y="964443"/>
            <a:ext cx="2243349" cy="2243349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4BB61239-5384-4D09-91F7-ACE6E5F47A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61671" y="4467600"/>
            <a:ext cx="1381460" cy="138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4048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rincipais serviços do Azure - dfilitto">
            <a:extLst>
              <a:ext uri="{FF2B5EF4-FFF2-40B4-BE49-F238E27FC236}">
                <a16:creationId xmlns:a16="http://schemas.microsoft.com/office/drawing/2014/main" id="{9CBEBBC9-7CE7-B3B7-FC94-D62ADA1CC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434887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08062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xploring the Microsoft Azure AI Portfolio: A Framework for Azure AI Design  Projects | NRI">
            <a:extLst>
              <a:ext uri="{FF2B5EF4-FFF2-40B4-BE49-F238E27FC236}">
                <a16:creationId xmlns:a16="http://schemas.microsoft.com/office/drawing/2014/main" id="{D587E939-5F1D-04B6-D5C4-5280DDB6F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499814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08136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09EA7-3311-7B5C-4B8F-A735C8BBE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Existem outras cloud também....</a:t>
            </a:r>
          </a:p>
        </p:txBody>
      </p:sp>
      <p:pic>
        <p:nvPicPr>
          <p:cNvPr id="14338" name="Picture 2" descr="Choosing the Perfect Cloud Provider: Your Comprehensive Guide">
            <a:extLst>
              <a:ext uri="{FF2B5EF4-FFF2-40B4-BE49-F238E27FC236}">
                <a16:creationId xmlns:a16="http://schemas.microsoft.com/office/drawing/2014/main" id="{AB92FA3E-9A20-95AF-CBEA-27A9AAFA4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37" y="1224217"/>
            <a:ext cx="10058399" cy="526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50280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edge.alluremedia.com.au/m/l/2014/03/CloudPatches.jp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9" y="0"/>
            <a:ext cx="12438063" cy="70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1776204"/>
            <a:ext cx="11889564" cy="1721058"/>
          </a:xfrm>
        </p:spPr>
        <p:txBody>
          <a:bodyPr/>
          <a:lstStyle/>
          <a:p>
            <a:pPr algn="ctr"/>
            <a:r>
              <a:rPr lang="pt-BR" sz="7200" dirty="0">
                <a:solidFill>
                  <a:schemeClr val="accent3">
                    <a:lumMod val="75000"/>
                  </a:schemeClr>
                </a:solidFill>
              </a:rPr>
              <a:t>Carreira, certificação…</a:t>
            </a:r>
          </a:p>
        </p:txBody>
      </p:sp>
    </p:spTree>
    <p:extLst>
      <p:ext uri="{BB962C8B-B14F-4D97-AF65-F5344CB8AC3E}">
        <p14:creationId xmlns:p14="http://schemas.microsoft.com/office/powerpoint/2010/main" val="276789904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Considerações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importantes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7467599" cy="323780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Aprendizado contínuo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O papel do </a:t>
            </a:r>
            <a:r>
              <a:rPr lang="pt-BR" sz="3200" b="1" dirty="0">
                <a:solidFill>
                  <a:srgbClr val="494949"/>
                </a:solidFill>
              </a:rPr>
              <a:t>Arquiteto de Nuvem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O exame de certificação </a:t>
            </a:r>
            <a:r>
              <a:rPr lang="pt-BR" sz="3200" b="1" dirty="0">
                <a:solidFill>
                  <a:srgbClr val="494949"/>
                </a:solidFill>
              </a:rPr>
              <a:t>AZ-900 – Azure Fundamentals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B552CBA4-C2B4-4169-B843-82BE727DE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437" y="2981453"/>
            <a:ext cx="2564994" cy="2564994"/>
          </a:xfrm>
          <a:prstGeom prst="rect">
            <a:avLst/>
          </a:prstGeom>
        </p:spPr>
      </p:pic>
      <p:pic>
        <p:nvPicPr>
          <p:cNvPr id="6" name="Imagem 5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4D49AC1C-01B5-44B2-8568-B91210548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141" y="3051201"/>
            <a:ext cx="2425497" cy="242549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48DB2-D0A1-58A0-C662-DAE4DDDE7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3396" y="1395625"/>
            <a:ext cx="4672084" cy="177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5252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61C9E7-7877-FD03-4E5E-13CA2341D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Vai ter demo?</a:t>
            </a:r>
          </a:p>
        </p:txBody>
      </p:sp>
      <p:pic>
        <p:nvPicPr>
          <p:cNvPr id="16388" name="Picture 4" descr="What is Demo Software? - Visitor Queue">
            <a:extLst>
              <a:ext uri="{FF2B5EF4-FFF2-40B4-BE49-F238E27FC236}">
                <a16:creationId xmlns:a16="http://schemas.microsoft.com/office/drawing/2014/main" id="{41B250DA-4620-FDEF-607B-6973BA331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1520031"/>
            <a:ext cx="6048370" cy="395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Conheça o filme que está por trás do famoso meme do diabo com a criança na  internet | Tribuna PR - Paraná Online">
            <a:extLst>
              <a:ext uri="{FF2B5EF4-FFF2-40B4-BE49-F238E27FC236}">
                <a16:creationId xmlns:a16="http://schemas.microsoft.com/office/drawing/2014/main" id="{1B8C74F3-AD45-BCCA-E492-B8F246593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837" y="2358231"/>
            <a:ext cx="4788695" cy="319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34E5B29-8E29-B30D-EB28-CEEB97888972}"/>
              </a:ext>
            </a:extLst>
          </p:cNvPr>
          <p:cNvSpPr txBox="1"/>
          <p:nvPr/>
        </p:nvSpPr>
        <p:spPr>
          <a:xfrm>
            <a:off x="6675438" y="1135062"/>
            <a:ext cx="4952999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Vai nessa, mostra pra eles, vai funcionar tudinho.....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1A6AF4B-DF4A-3025-3429-AB27D80F58A0}"/>
              </a:ext>
            </a:extLst>
          </p:cNvPr>
          <p:cNvSpPr txBox="1"/>
          <p:nvPr/>
        </p:nvSpPr>
        <p:spPr>
          <a:xfrm>
            <a:off x="1874837" y="5762989"/>
            <a:ext cx="6784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https://portal.azure.com/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42583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1AE97-35A6-CE46-CDC1-E87020DD7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faço para usar?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43C562-BE37-4FEC-61E9-8E1D8E19D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315200" cy="3323987"/>
          </a:xfrm>
        </p:spPr>
        <p:txBody>
          <a:bodyPr/>
          <a:lstStyle/>
          <a:p>
            <a:r>
              <a:rPr lang="pt-BR" dirty="0"/>
              <a:t>Camada gratuita Azure e crédito gratuito</a:t>
            </a:r>
          </a:p>
          <a:p>
            <a:r>
              <a:rPr lang="pt-BR" dirty="0"/>
              <a:t>https://azure.microsoft.com/en-us/free/students</a:t>
            </a:r>
          </a:p>
          <a:p>
            <a:endParaRPr lang="pt-BR" dirty="0"/>
          </a:p>
          <a:p>
            <a:r>
              <a:rPr lang="pt-BR" dirty="0"/>
              <a:t>Github for </a:t>
            </a:r>
            <a:r>
              <a:rPr lang="pt-BR" dirty="0" err="1"/>
              <a:t>Students</a:t>
            </a:r>
            <a:r>
              <a:rPr lang="pt-BR" dirty="0"/>
              <a:t> https://github.com/education/students?locale=pt-BR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2C146B-07D3-9C2F-093A-816C53F9F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550" y="127952"/>
            <a:ext cx="4569573" cy="367411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94F153E-E210-754B-000A-C64F46D8A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550" y="4106862"/>
            <a:ext cx="4784925" cy="203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4018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FD657-AAFE-65F1-F417-010AAAE1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 para estudar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1123875-0546-C03C-5141-4506D1B814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/>
          <a:p>
            <a:r>
              <a:rPr lang="pt-BR" dirty="0"/>
              <a:t>Conceitos básicos Azure (AZ-900) (</a:t>
            </a:r>
            <a:r>
              <a:rPr lang="pt-BR" dirty="0">
                <a:hlinkClick r:id="rId2"/>
              </a:rPr>
              <a:t>link</a:t>
            </a:r>
            <a:r>
              <a:rPr lang="pt-BR" dirty="0"/>
              <a:t>)</a:t>
            </a:r>
          </a:p>
          <a:p>
            <a:r>
              <a:rPr lang="pt-BR" dirty="0" err="1"/>
              <a:t>Bootcamp</a:t>
            </a:r>
            <a:r>
              <a:rPr lang="pt-BR" dirty="0"/>
              <a:t> Azure (</a:t>
            </a:r>
            <a:r>
              <a:rPr lang="pt-BR" dirty="0">
                <a:hlinkClick r:id="rId3"/>
              </a:rPr>
              <a:t>link</a:t>
            </a:r>
            <a:r>
              <a:rPr lang="pt-BR" dirty="0"/>
              <a:t>)</a:t>
            </a:r>
          </a:p>
          <a:p>
            <a:r>
              <a:rPr lang="pt-BR" dirty="0"/>
              <a:t>Blog Nizzola – nizzola.medium.com</a:t>
            </a:r>
          </a:p>
        </p:txBody>
      </p:sp>
    </p:spTree>
    <p:extLst>
      <p:ext uri="{BB962C8B-B14F-4D97-AF65-F5344CB8AC3E}">
        <p14:creationId xmlns:p14="http://schemas.microsoft.com/office/powerpoint/2010/main" val="292717810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" y="-1"/>
            <a:ext cx="12434711" cy="6994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" y="-1"/>
            <a:ext cx="6224520" cy="6994525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" y="0"/>
            <a:ext cx="6224520" cy="2331503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1B30C-8E40-4936-A96F-9B1D6227C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881" y="4164075"/>
            <a:ext cx="4752520" cy="3441307"/>
          </a:xfrm>
        </p:spPr>
        <p:txBody>
          <a:bodyPr vert="horz" lIns="93260" tIns="46630" rIns="93260" bIns="46630" rtlCol="0" anchor="ctr">
            <a:normAutofit/>
          </a:bodyPr>
          <a:lstStyle/>
          <a:p>
            <a:pPr marL="0" indent="0">
              <a:buNone/>
            </a:pPr>
            <a:r>
              <a:rPr lang="en-US" sz="2040" dirty="0">
                <a:ea typeface="+mn-lt"/>
                <a:cs typeface="+mn-lt"/>
              </a:rPr>
              <a:t>https://linktr.ee/NIZZOLA</a:t>
            </a:r>
          </a:p>
          <a:p>
            <a:pPr marL="0" indent="0">
              <a:buNone/>
            </a:pPr>
            <a:r>
              <a:rPr lang="en-US" sz="2040" dirty="0">
                <a:ea typeface="+mn-lt"/>
                <a:cs typeface="+mn-lt"/>
              </a:rPr>
              <a:t>https://github.com/nizzola</a:t>
            </a:r>
          </a:p>
          <a:p>
            <a:pPr marL="0" indent="0">
              <a:buNone/>
            </a:pPr>
            <a:r>
              <a:rPr lang="en-US" sz="2040" dirty="0">
                <a:ea typeface="+mn-lt"/>
                <a:cs typeface="+mn-lt"/>
              </a:rPr>
              <a:t>https://www.nizzola.com.br</a:t>
            </a:r>
          </a:p>
          <a:p>
            <a:pPr marL="0" indent="0">
              <a:buNone/>
            </a:pPr>
            <a:r>
              <a:rPr lang="en-US" sz="2040" dirty="0">
                <a:ea typeface="+mn-lt"/>
                <a:cs typeface="+mn-lt"/>
              </a:rPr>
              <a:t>https://www.linkedin.com/in/nizzola</a:t>
            </a:r>
          </a:p>
          <a:p>
            <a:pPr marL="0" indent="0">
              <a:buNone/>
            </a:pPr>
            <a:endParaRPr lang="en-US" sz="204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40" dirty="0">
                <a:ea typeface="+mn-lt"/>
                <a:cs typeface="+mn-lt"/>
              </a:rPr>
              <a:t>Mais de 100 </a:t>
            </a:r>
            <a:r>
              <a:rPr lang="en-US" sz="2040" dirty="0" err="1">
                <a:ea typeface="+mn-lt"/>
                <a:cs typeface="+mn-lt"/>
              </a:rPr>
              <a:t>artigos</a:t>
            </a:r>
            <a:r>
              <a:rPr lang="en-US" sz="2040" dirty="0">
                <a:ea typeface="+mn-lt"/>
                <a:cs typeface="+mn-lt"/>
              </a:rPr>
              <a:t> </a:t>
            </a:r>
            <a:r>
              <a:rPr lang="en-US" sz="2040" dirty="0" err="1">
                <a:ea typeface="+mn-lt"/>
                <a:cs typeface="+mn-lt"/>
              </a:rPr>
              <a:t>sobre</a:t>
            </a:r>
            <a:r>
              <a:rPr lang="en-US" sz="2040" dirty="0">
                <a:ea typeface="+mn-lt"/>
                <a:cs typeface="+mn-lt"/>
              </a:rPr>
              <a:t> .NET e Azure</a:t>
            </a:r>
          </a:p>
          <a:p>
            <a:pPr marL="0" indent="0">
              <a:buNone/>
            </a:pPr>
            <a:r>
              <a:rPr lang="en-US" sz="2040" dirty="0">
                <a:ea typeface="+mn-lt"/>
                <a:cs typeface="+mn-lt"/>
              </a:rPr>
              <a:t>marcionizzola.medium.com</a:t>
            </a:r>
          </a:p>
          <a:p>
            <a:pPr marL="0" indent="0">
              <a:buNone/>
            </a:pPr>
            <a:endParaRPr lang="en-US" sz="2040" dirty="0">
              <a:cs typeface="Calibri"/>
            </a:endParaRPr>
          </a:p>
          <a:p>
            <a:pPr marL="0" indent="0">
              <a:buNone/>
            </a:pPr>
            <a:endParaRPr lang="en-US" sz="2040" dirty="0">
              <a:cs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ECE02E-56E3-1211-7F94-48E6E0B75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93" y="175782"/>
            <a:ext cx="2685185" cy="3475968"/>
          </a:xfrm>
          <a:prstGeom prst="rect">
            <a:avLst/>
          </a:prstGeom>
        </p:spPr>
      </p:pic>
      <p:pic>
        <p:nvPicPr>
          <p:cNvPr id="2" name="Google Shape;95;p2" descr="A person standing at a podium with microphone&#10;&#10;Description automatically generated">
            <a:extLst>
              <a:ext uri="{FF2B5EF4-FFF2-40B4-BE49-F238E27FC236}">
                <a16:creationId xmlns:a16="http://schemas.microsoft.com/office/drawing/2014/main" id="{F2C14BAD-A7FD-59DB-19F3-BC0650E5A4A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8213" y="2125662"/>
            <a:ext cx="3127145" cy="434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2" name="Picture 2" descr="Logo Instagram – Logos PNG">
            <a:extLst>
              <a:ext uri="{FF2B5EF4-FFF2-40B4-BE49-F238E27FC236}">
                <a16:creationId xmlns:a16="http://schemas.microsoft.com/office/drawing/2014/main" id="{B9FC76A4-550F-D7C8-E684-D7DDDBD99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409" y="-576701"/>
            <a:ext cx="22098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2885DCA-9A19-D0B4-0328-8DB2C2898E1C}"/>
              </a:ext>
            </a:extLst>
          </p:cNvPr>
          <p:cNvSpPr txBox="1"/>
          <p:nvPr/>
        </p:nvSpPr>
        <p:spPr>
          <a:xfrm>
            <a:off x="8747885" y="975251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@nizzola.dev</a:t>
            </a:r>
          </a:p>
        </p:txBody>
      </p:sp>
      <p:pic>
        <p:nvPicPr>
          <p:cNvPr id="8" name="Google Shape;94;p2" descr="Microsoft MVP Logo - LogoDix">
            <a:extLst>
              <a:ext uri="{FF2B5EF4-FFF2-40B4-BE49-F238E27FC236}">
                <a16:creationId xmlns:a16="http://schemas.microsoft.com/office/drawing/2014/main" id="{79BB00A8-9D17-B4F3-8611-E671FE02975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08213" y="5202151"/>
            <a:ext cx="3127145" cy="14193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1575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09C61-5562-7CA5-C4E7-2C2446ADA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a Nuvem?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A8CC28-474C-2B31-92BF-CC41ED9270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4419599" cy="1292662"/>
          </a:xfrm>
        </p:spPr>
        <p:txBody>
          <a:bodyPr/>
          <a:lstStyle/>
          <a:p>
            <a:r>
              <a:rPr lang="pt-BR" dirty="0"/>
              <a:t>Antes de mais nada, precisamos saber do que estamos falando</a:t>
            </a:r>
          </a:p>
        </p:txBody>
      </p:sp>
      <p:pic>
        <p:nvPicPr>
          <p:cNvPr id="4" name="Mídia Online 3" title="Pérolas da Dilma: tá na nuvem">
            <a:hlinkClick r:id="" action="ppaction://media"/>
            <a:extLst>
              <a:ext uri="{FF2B5EF4-FFF2-40B4-BE49-F238E27FC236}">
                <a16:creationId xmlns:a16="http://schemas.microsoft.com/office/drawing/2014/main" id="{9665FA32-E4E8-95FF-90D0-27AC2E01BF6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685410" y="1668462"/>
            <a:ext cx="6743163" cy="3809999"/>
          </a:xfrm>
          <a:prstGeom prst="rect">
            <a:avLst/>
          </a:prstGeom>
        </p:spPr>
      </p:pic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FD6D3262-5C2A-A6E5-705D-1E4215B45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636" y="44449"/>
            <a:ext cx="6934199" cy="690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 que é data center e qual o melhor tipo para sua empresa? | Convex Data  Center - Ribeirão Preto">
            <a:extLst>
              <a:ext uri="{FF2B5EF4-FFF2-40B4-BE49-F238E27FC236}">
                <a16:creationId xmlns:a16="http://schemas.microsoft.com/office/drawing/2014/main" id="{61E34D8B-46A0-946D-796D-CC469D760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99" y="3878261"/>
            <a:ext cx="3705638" cy="247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5557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Cloud Market Share Trends to Watch in 2025 | emma Blog">
            <a:extLst>
              <a:ext uri="{FF2B5EF4-FFF2-40B4-BE49-F238E27FC236}">
                <a16:creationId xmlns:a16="http://schemas.microsoft.com/office/drawing/2014/main" id="{7EC8BE45-CA32-5914-568C-6F948EFF0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34925"/>
            <a:ext cx="11553825" cy="692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13551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Por que a nuvem?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7924799" cy="496751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Priorizar negócio, ao invés de somente a tecnologia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Escalabilidade para atender a demandas crescentes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Aumento de produtividade, eficiência e redução de custos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O </a:t>
            </a:r>
            <a:r>
              <a:rPr lang="pt-BR" sz="2800" b="1" dirty="0">
                <a:solidFill>
                  <a:srgbClr val="494949"/>
                </a:solidFill>
              </a:rPr>
              <a:t>Microsoft Azure</a:t>
            </a:r>
            <a:r>
              <a:rPr lang="pt-BR" sz="2800" dirty="0">
                <a:solidFill>
                  <a:srgbClr val="494949"/>
                </a:solidFill>
              </a:rPr>
              <a:t> é uma das plataformas em nuvem mais utilizadas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6841AFE-FC39-49DE-8EE4-C2BECEC59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952" y="2049462"/>
            <a:ext cx="3022194" cy="30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9731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Escalabilidade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2D770B4C-2ECF-46BB-9E3A-00DD977D5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5" y="1690688"/>
            <a:ext cx="75628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7456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Serviço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1908" y="2735262"/>
            <a:ext cx="7162799" cy="118186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Ideia básica por trás do conceito de </a:t>
            </a:r>
            <a:r>
              <a:rPr lang="pt-BR" sz="3600" b="1" dirty="0">
                <a:solidFill>
                  <a:srgbClr val="494949"/>
                </a:solidFill>
              </a:rPr>
              <a:t>cloud </a:t>
            </a:r>
            <a:r>
              <a:rPr lang="pt-BR" sz="3600" b="1" dirty="0" err="1">
                <a:solidFill>
                  <a:srgbClr val="494949"/>
                </a:solidFill>
              </a:rPr>
              <a:t>computing</a:t>
            </a:r>
            <a:endParaRPr lang="pt-BR" sz="3600" b="1" dirty="0">
              <a:solidFill>
                <a:srgbClr val="494949"/>
              </a:solidFill>
            </a:endParaRPr>
          </a:p>
        </p:txBody>
      </p:sp>
      <p:pic>
        <p:nvPicPr>
          <p:cNvPr id="5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ADE94939-B337-4368-B78A-B7450F4E8E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4" r="15332"/>
          <a:stretch/>
        </p:blipFill>
        <p:spPr>
          <a:xfrm>
            <a:off x="7742237" y="1637545"/>
            <a:ext cx="4008583" cy="371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526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On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Premise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x Nuvem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E7FCDE7-ED15-4ED1-B5B0-E08F21D89ACE}"/>
              </a:ext>
            </a:extLst>
          </p:cNvPr>
          <p:cNvGrpSpPr/>
          <p:nvPr/>
        </p:nvGrpSpPr>
        <p:grpSpPr>
          <a:xfrm>
            <a:off x="1994694" y="1871604"/>
            <a:ext cx="8202612" cy="4104755"/>
            <a:chOff x="1994694" y="1871604"/>
            <a:chExt cx="8202612" cy="4104755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971CC69E-88AD-463F-B203-7C2DF35B5894}"/>
                </a:ext>
              </a:extLst>
            </p:cNvPr>
            <p:cNvGrpSpPr/>
            <p:nvPr/>
          </p:nvGrpSpPr>
          <p:grpSpPr>
            <a:xfrm>
              <a:off x="1994694" y="1871604"/>
              <a:ext cx="8202612" cy="4104755"/>
              <a:chOff x="1994694" y="1871604"/>
              <a:chExt cx="8202612" cy="4104755"/>
            </a:xfrm>
          </p:grpSpPr>
          <p:pic>
            <p:nvPicPr>
              <p:cNvPr id="15" name="Imagem 14" descr="Uma imagem contendo cartão de visita, texto&#10;&#10;Descrição gerada automaticamente">
                <a:extLst>
                  <a:ext uri="{FF2B5EF4-FFF2-40B4-BE49-F238E27FC236}">
                    <a16:creationId xmlns:a16="http://schemas.microsoft.com/office/drawing/2014/main" id="{EFFA412E-6297-432E-9C95-E22A7B05D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4694" y="1871604"/>
                <a:ext cx="8202612" cy="4104755"/>
              </a:xfrm>
              <a:prstGeom prst="rect">
                <a:avLst/>
              </a:prstGeom>
            </p:spPr>
          </p:pic>
          <p:pic>
            <p:nvPicPr>
              <p:cNvPr id="16" name="Imagem 15" descr="Uma imagem contendo cartão de visita, texto&#10;&#10;Descrição gerada automaticamente">
                <a:extLst>
                  <a:ext uri="{FF2B5EF4-FFF2-40B4-BE49-F238E27FC236}">
                    <a16:creationId xmlns:a16="http://schemas.microsoft.com/office/drawing/2014/main" id="{73CE34FA-25D7-47B6-9477-11E841C710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8879"/>
              <a:stretch/>
            </p:blipFill>
            <p:spPr>
              <a:xfrm>
                <a:off x="1994694" y="2245677"/>
                <a:ext cx="8202612" cy="866978"/>
              </a:xfrm>
              <a:prstGeom prst="rect">
                <a:avLst/>
              </a:prstGeom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504CBFB1-C76B-4A52-91A7-3E1BC4F36425}"/>
                </a:ext>
              </a:extLst>
            </p:cNvPr>
            <p:cNvSpPr txBox="1"/>
            <p:nvPr/>
          </p:nvSpPr>
          <p:spPr>
            <a:xfrm>
              <a:off x="2876366" y="2734321"/>
              <a:ext cx="20596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On Premise</a:t>
              </a:r>
              <a:endParaRPr lang="pt-BR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540E751C-3AB9-47B0-9C18-A2496BCD42B6}"/>
                </a:ext>
              </a:extLst>
            </p:cNvPr>
            <p:cNvSpPr txBox="1"/>
            <p:nvPr/>
          </p:nvSpPr>
          <p:spPr>
            <a:xfrm>
              <a:off x="5514518" y="2718050"/>
              <a:ext cx="20596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</a:rPr>
                <a:t>Nuvem</a:t>
              </a:r>
              <a:endParaRPr lang="pt-BR" sz="2400" dirty="0">
                <a:solidFill>
                  <a:schemeClr val="bg1"/>
                </a:solidFill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24EBE95F-B5AD-475D-AB75-C3B71705D50E}"/>
                </a:ext>
              </a:extLst>
            </p:cNvPr>
            <p:cNvSpPr txBox="1"/>
            <p:nvPr/>
          </p:nvSpPr>
          <p:spPr>
            <a:xfrm>
              <a:off x="7807738" y="2718049"/>
              <a:ext cx="20596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</a:rPr>
                <a:t>Híbrido</a:t>
              </a:r>
              <a:endParaRPr lang="pt-BR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49274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Personaliza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438_TF56390039_Win32" id="{FCB14B3E-2B92-48B8-A334-05E7A8EE34E1}" vid="{B6EC9E21-8C82-4EB1-BBE7-A370F785D0C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Michael Kelley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BRK2158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01c77077-aee4-4b5f-bd4e-9cd40a6fff29"/>
    <ds:schemaRef ds:uri="http://schemas.microsoft.com/sharepoint/v3"/>
    <ds:schemaRef ds:uri="8ff673fc-3231-4e3a-893b-6d7f7cd3276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608</TotalTime>
  <Words>1534</Words>
  <Application>Microsoft Office PowerPoint</Application>
  <PresentationFormat>Personalizar</PresentationFormat>
  <Paragraphs>271</Paragraphs>
  <Slides>39</Slides>
  <Notes>25</Notes>
  <HiddenSlides>0</HiddenSlides>
  <MMClips>1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6</vt:i4>
      </vt:variant>
      <vt:variant>
        <vt:lpstr>Títulos de slides</vt:lpstr>
      </vt:variant>
      <vt:variant>
        <vt:i4>39</vt:i4>
      </vt:variant>
    </vt:vector>
  </HeadingPairs>
  <TitlesOfParts>
    <vt:vector size="55" baseType="lpstr">
      <vt:lpstr>Arial</vt:lpstr>
      <vt:lpstr>Calibri</vt:lpstr>
      <vt:lpstr>Calibri Light</vt:lpstr>
      <vt:lpstr>Consolas</vt:lpstr>
      <vt:lpstr>Gill Sans MT</vt:lpstr>
      <vt:lpstr>Play</vt:lpstr>
      <vt:lpstr>Segoe UI</vt:lpstr>
      <vt:lpstr>Segoe UI Light</vt:lpstr>
      <vt:lpstr>Wingdings</vt:lpstr>
      <vt:lpstr>Wingdings 2</vt:lpstr>
      <vt:lpstr>5-50002_Ignite_Breakout_Template</vt:lpstr>
      <vt:lpstr>1_5-50002_Ignite_Breakout_Template</vt:lpstr>
      <vt:lpstr>5-30721_Build_2016_Template_Light</vt:lpstr>
      <vt:lpstr>5-30721_Build_2016_Template_Dark</vt:lpstr>
      <vt:lpstr>Personalizado</vt:lpstr>
      <vt:lpstr>Tema do Office</vt:lpstr>
      <vt:lpstr>Nuvem/Cloud Computing Primeiros passos, Azure, Inteligência Artificial, tecnologias, carreira...</vt:lpstr>
      <vt:lpstr>Apresentação do PowerPoint</vt:lpstr>
      <vt:lpstr>Agenda</vt:lpstr>
      <vt:lpstr>O que é a Nuvem?</vt:lpstr>
      <vt:lpstr>Apresentação do PowerPoint</vt:lpstr>
      <vt:lpstr>Por que a nuvem?</vt:lpstr>
      <vt:lpstr>Escalabilidade</vt:lpstr>
      <vt:lpstr>Serviço</vt:lpstr>
      <vt:lpstr>On Premise x Nuvem</vt:lpstr>
      <vt:lpstr>Diferentes alternativas na nuvem</vt:lpstr>
      <vt:lpstr>On Premise x Nuvem</vt:lpstr>
      <vt:lpstr>Comparando Cloud x Churrasco</vt:lpstr>
      <vt:lpstr>Nuvem Pública x Privada</vt:lpstr>
      <vt:lpstr>Apresentação do PowerPoint</vt:lpstr>
      <vt:lpstr>Platform as a Service (PaaS)</vt:lpstr>
      <vt:lpstr>O quanto se investe é a diferença</vt:lpstr>
      <vt:lpstr>Tecnologias importantes ao se falar em nuvem</vt:lpstr>
      <vt:lpstr>O que mais importa nas tecnologias hoje?</vt:lpstr>
      <vt:lpstr>Linux</vt:lpstr>
      <vt:lpstr>Git</vt:lpstr>
      <vt:lpstr>Visual Studio Code</vt:lpstr>
      <vt:lpstr>PowerShell e Bash</vt:lpstr>
      <vt:lpstr>Azure DevOps e GitHub Actions</vt:lpstr>
      <vt:lpstr>Docker e Kubernetes</vt:lpstr>
      <vt:lpstr>Apresentação do PowerPoint</vt:lpstr>
      <vt:lpstr>Iniciativas voltadas a software livre + nuvem</vt:lpstr>
      <vt:lpstr>A Nuvem Microsoft</vt:lpstr>
      <vt:lpstr>Azure</vt:lpstr>
      <vt:lpstr>Geografia Azure</vt:lpstr>
      <vt:lpstr>Azure – Serviços importantes</vt:lpstr>
      <vt:lpstr>Apresentação do PowerPoint</vt:lpstr>
      <vt:lpstr>Apresentação do PowerPoint</vt:lpstr>
      <vt:lpstr>Existem outras cloud também....</vt:lpstr>
      <vt:lpstr>Carreira, certificação…</vt:lpstr>
      <vt:lpstr>Considerações importantes</vt:lpstr>
      <vt:lpstr>Vai ter demo?</vt:lpstr>
      <vt:lpstr>Como faço para usar?</vt:lpstr>
      <vt:lpstr>Referências para estudar</vt:lpstr>
      <vt:lpstr>Apresentação do PowerPoint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 why Microsoft loves Linux and Open Source</dc:title>
  <dc:subject>&lt;Speech title here&gt;</dc:subject>
  <dc:creator>Michael Kelley (OSTC)</dc:creator>
  <cp:keywords>Microsoft Ignite 2016</cp:keywords>
  <dc:description>Template: Mitchell Derrey, Silverfox Productions_x000d_
Formatting: _x000d_
Audience Type:</dc:description>
  <cp:lastModifiedBy>marcio@nizzola.com.br</cp:lastModifiedBy>
  <cp:revision>496</cp:revision>
  <dcterms:created xsi:type="dcterms:W3CDTF">2016-08-05T22:03:34Z</dcterms:created>
  <dcterms:modified xsi:type="dcterms:W3CDTF">2025-10-04T12:55:18Z</dcterms:modified>
  <cp:category>Microsoft Ignite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